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146849512" r:id="rId2"/>
    <p:sldId id="536" r:id="rId3"/>
    <p:sldId id="4188" r:id="rId4"/>
    <p:sldId id="4174" r:id="rId5"/>
    <p:sldId id="4189" r:id="rId6"/>
    <p:sldId id="4190" r:id="rId7"/>
    <p:sldId id="2146849525" r:id="rId8"/>
    <p:sldId id="2146849524" r:id="rId9"/>
    <p:sldId id="4191" r:id="rId10"/>
    <p:sldId id="4179" r:id="rId11"/>
    <p:sldId id="4196" r:id="rId12"/>
    <p:sldId id="4192" r:id="rId13"/>
    <p:sldId id="4193" r:id="rId14"/>
    <p:sldId id="4194" r:id="rId15"/>
    <p:sldId id="4195" r:id="rId16"/>
    <p:sldId id="4197" r:id="rId17"/>
    <p:sldId id="2146849513" r:id="rId18"/>
    <p:sldId id="2016" r:id="rId19"/>
    <p:sldId id="2017" r:id="rId20"/>
    <p:sldId id="20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Murray" userId="e334ff24-8cf8-4155-91b3-fd32ee0738f2" providerId="ADAL" clId="{46AE6B08-3A36-4172-B2FA-5F38848EC466}"/>
    <pc:docChg chg="modSld sldOrd">
      <pc:chgData name="Alicia Murray" userId="e334ff24-8cf8-4155-91b3-fd32ee0738f2" providerId="ADAL" clId="{46AE6B08-3A36-4172-B2FA-5F38848EC466}" dt="2026-02-02T21:58:43.814" v="1"/>
      <pc:docMkLst>
        <pc:docMk/>
      </pc:docMkLst>
      <pc:sldChg chg="ord">
        <pc:chgData name="Alicia Murray" userId="e334ff24-8cf8-4155-91b3-fd32ee0738f2" providerId="ADAL" clId="{46AE6B08-3A36-4172-B2FA-5F38848EC466}" dt="2026-02-02T21:58:43.814" v="1"/>
        <pc:sldMkLst>
          <pc:docMk/>
          <pc:sldMk cId="2639767457" sldId="5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62AB5-832D-4462-9B8C-D972DB417313}"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3B56-8134-40DF-8D38-455997515F83}" type="slidenum">
              <a:rPr lang="en-US" smtClean="0"/>
              <a:t>‹#›</a:t>
            </a:fld>
            <a:endParaRPr lang="en-US"/>
          </a:p>
        </p:txBody>
      </p:sp>
    </p:spTree>
    <p:extLst>
      <p:ext uri="{BB962C8B-B14F-4D97-AF65-F5344CB8AC3E}">
        <p14:creationId xmlns:p14="http://schemas.microsoft.com/office/powerpoint/2010/main" val="110219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 average Franchise Dealer has 90 vehicles with over 50,000 miles in their used-car operation. It’s imperative to partner with and F&amp;I partner who will help optimize sales and provide consumer confidence. </a:t>
            </a:r>
          </a:p>
          <a:p>
            <a:endParaRPr lang="en-US"/>
          </a:p>
        </p:txBody>
      </p:sp>
      <p:sp>
        <p:nvSpPr>
          <p:cNvPr id="4" name="Slide Number Placeholder 3"/>
          <p:cNvSpPr>
            <a:spLocks noGrp="1"/>
          </p:cNvSpPr>
          <p:nvPr>
            <p:ph type="sldNum" sz="quarter" idx="10"/>
          </p:nvPr>
        </p:nvSpPr>
        <p:spPr/>
        <p:txBody>
          <a:bodyPr/>
          <a:lstStyle/>
          <a:p>
            <a:fld id="{EFAFEA4B-E53B-4A4E-9844-BA26D466019B}" type="slidenum">
              <a:rPr lang="en-US" smtClean="0"/>
              <a:pPr/>
              <a:t>2</a:t>
            </a:fld>
            <a:endParaRPr lang="en-US"/>
          </a:p>
        </p:txBody>
      </p:sp>
    </p:spTree>
    <p:extLst>
      <p:ext uri="{BB962C8B-B14F-4D97-AF65-F5344CB8AC3E}">
        <p14:creationId xmlns:p14="http://schemas.microsoft.com/office/powerpoint/2010/main" val="359205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12</a:t>
            </a:fld>
            <a:endParaRPr lang="en-US">
              <a:solidFill>
                <a:prstClr val="black"/>
              </a:solidFill>
              <a:latin typeface="Calibri"/>
            </a:endParaRPr>
          </a:p>
        </p:txBody>
      </p:sp>
    </p:spTree>
    <p:extLst>
      <p:ext uri="{BB962C8B-B14F-4D97-AF65-F5344CB8AC3E}">
        <p14:creationId xmlns:p14="http://schemas.microsoft.com/office/powerpoint/2010/main" val="201122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13</a:t>
            </a:fld>
            <a:endParaRPr lang="en-US">
              <a:solidFill>
                <a:prstClr val="black"/>
              </a:solidFill>
              <a:latin typeface="Calibri"/>
            </a:endParaRPr>
          </a:p>
        </p:txBody>
      </p:sp>
    </p:spTree>
    <p:extLst>
      <p:ext uri="{BB962C8B-B14F-4D97-AF65-F5344CB8AC3E}">
        <p14:creationId xmlns:p14="http://schemas.microsoft.com/office/powerpoint/2010/main" val="339330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14</a:t>
            </a:fld>
            <a:endParaRPr lang="en-US">
              <a:solidFill>
                <a:prstClr val="black"/>
              </a:solidFill>
              <a:latin typeface="Calibri"/>
            </a:endParaRPr>
          </a:p>
        </p:txBody>
      </p:sp>
    </p:spTree>
    <p:extLst>
      <p:ext uri="{BB962C8B-B14F-4D97-AF65-F5344CB8AC3E}">
        <p14:creationId xmlns:p14="http://schemas.microsoft.com/office/powerpoint/2010/main" val="42475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15</a:t>
            </a:fld>
            <a:endParaRPr lang="en-US">
              <a:solidFill>
                <a:prstClr val="black"/>
              </a:solidFill>
              <a:latin typeface="Calibri"/>
            </a:endParaRPr>
          </a:p>
        </p:txBody>
      </p:sp>
    </p:spTree>
    <p:extLst>
      <p:ext uri="{BB962C8B-B14F-4D97-AF65-F5344CB8AC3E}">
        <p14:creationId xmlns:p14="http://schemas.microsoft.com/office/powerpoint/2010/main" val="106317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16</a:t>
            </a:fld>
            <a:endParaRPr lang="en-US">
              <a:solidFill>
                <a:prstClr val="black"/>
              </a:solidFill>
              <a:latin typeface="Calibri"/>
            </a:endParaRPr>
          </a:p>
        </p:txBody>
      </p:sp>
    </p:spTree>
    <p:extLst>
      <p:ext uri="{BB962C8B-B14F-4D97-AF65-F5344CB8AC3E}">
        <p14:creationId xmlns:p14="http://schemas.microsoft.com/office/powerpoint/2010/main" val="70479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606060"/>
              </a:solidFill>
              <a:effectLst/>
              <a:highlight>
                <a:srgbClr val="F3F3F3"/>
              </a:highlight>
              <a:latin typeface="Gotham A"/>
            </a:endParaRPr>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3</a:t>
            </a:fld>
            <a:endParaRPr lang="en-US">
              <a:solidFill>
                <a:prstClr val="black"/>
              </a:solidFill>
              <a:latin typeface="Calibri"/>
            </a:endParaRPr>
          </a:p>
        </p:txBody>
      </p:sp>
    </p:spTree>
    <p:extLst>
      <p:ext uri="{BB962C8B-B14F-4D97-AF65-F5344CB8AC3E}">
        <p14:creationId xmlns:p14="http://schemas.microsoft.com/office/powerpoint/2010/main" val="249129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4</a:t>
            </a:fld>
            <a:endParaRPr lang="en-US">
              <a:solidFill>
                <a:prstClr val="black"/>
              </a:solidFill>
              <a:latin typeface="Calibri"/>
            </a:endParaRPr>
          </a:p>
        </p:txBody>
      </p:sp>
    </p:spTree>
    <p:extLst>
      <p:ext uri="{BB962C8B-B14F-4D97-AF65-F5344CB8AC3E}">
        <p14:creationId xmlns:p14="http://schemas.microsoft.com/office/powerpoint/2010/main" val="417547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606060"/>
              </a:solidFill>
              <a:effectLst/>
              <a:highlight>
                <a:srgbClr val="F3F3F3"/>
              </a:highlight>
              <a:latin typeface="Gotham A"/>
            </a:endParaRPr>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5</a:t>
            </a:fld>
            <a:endParaRPr lang="en-US">
              <a:solidFill>
                <a:prstClr val="black"/>
              </a:solidFill>
              <a:latin typeface="Calibri"/>
            </a:endParaRPr>
          </a:p>
        </p:txBody>
      </p:sp>
    </p:spTree>
    <p:extLst>
      <p:ext uri="{BB962C8B-B14F-4D97-AF65-F5344CB8AC3E}">
        <p14:creationId xmlns:p14="http://schemas.microsoft.com/office/powerpoint/2010/main" val="123397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6</a:t>
            </a:fld>
            <a:endParaRPr lang="en-US">
              <a:solidFill>
                <a:prstClr val="black"/>
              </a:solidFill>
              <a:latin typeface="Calibri"/>
            </a:endParaRPr>
          </a:p>
        </p:txBody>
      </p:sp>
    </p:spTree>
    <p:extLst>
      <p:ext uri="{BB962C8B-B14F-4D97-AF65-F5344CB8AC3E}">
        <p14:creationId xmlns:p14="http://schemas.microsoft.com/office/powerpoint/2010/main" val="2954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8</a:t>
            </a:fld>
            <a:endParaRPr lang="en-US">
              <a:solidFill>
                <a:prstClr val="black"/>
              </a:solidFill>
              <a:latin typeface="Calibri"/>
            </a:endParaRPr>
          </a:p>
        </p:txBody>
      </p:sp>
    </p:spTree>
    <p:extLst>
      <p:ext uri="{BB962C8B-B14F-4D97-AF65-F5344CB8AC3E}">
        <p14:creationId xmlns:p14="http://schemas.microsoft.com/office/powerpoint/2010/main" val="305210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9</a:t>
            </a:fld>
            <a:endParaRPr lang="en-US">
              <a:solidFill>
                <a:prstClr val="black"/>
              </a:solidFill>
              <a:latin typeface="Calibri"/>
            </a:endParaRPr>
          </a:p>
        </p:txBody>
      </p:sp>
    </p:spTree>
    <p:extLst>
      <p:ext uri="{BB962C8B-B14F-4D97-AF65-F5344CB8AC3E}">
        <p14:creationId xmlns:p14="http://schemas.microsoft.com/office/powerpoint/2010/main" val="142510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10</a:t>
            </a:fld>
            <a:endParaRPr lang="en-US">
              <a:solidFill>
                <a:prstClr val="black"/>
              </a:solidFill>
              <a:latin typeface="Calibri"/>
            </a:endParaRPr>
          </a:p>
        </p:txBody>
      </p:sp>
    </p:spTree>
    <p:extLst>
      <p:ext uri="{BB962C8B-B14F-4D97-AF65-F5344CB8AC3E}">
        <p14:creationId xmlns:p14="http://schemas.microsoft.com/office/powerpoint/2010/main" val="203653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888614"/>
            <a:fld id="{EFAFEA4B-E53B-4A4E-9844-BA26D466019B}" type="slidenum">
              <a:rPr lang="en-US">
                <a:solidFill>
                  <a:prstClr val="black"/>
                </a:solidFill>
                <a:latin typeface="Calibri"/>
              </a:rPr>
              <a:pPr defTabSz="888614"/>
              <a:t>11</a:t>
            </a:fld>
            <a:endParaRPr lang="en-US">
              <a:solidFill>
                <a:prstClr val="black"/>
              </a:solidFill>
              <a:latin typeface="Calibri"/>
            </a:endParaRPr>
          </a:p>
        </p:txBody>
      </p:sp>
    </p:spTree>
    <p:extLst>
      <p:ext uri="{BB962C8B-B14F-4D97-AF65-F5344CB8AC3E}">
        <p14:creationId xmlns:p14="http://schemas.microsoft.com/office/powerpoint/2010/main" val="9994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3233-449B-9742-046D-579B092E20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3E7ED2-A52A-F0F0-05C3-30DAEFF99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43EB8B-8E6B-F71D-766E-C23FDA9838E8}"/>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5" name="Footer Placeholder 4">
            <a:extLst>
              <a:ext uri="{FF2B5EF4-FFF2-40B4-BE49-F238E27FC236}">
                <a16:creationId xmlns:a16="http://schemas.microsoft.com/office/drawing/2014/main" id="{21225B00-B13D-339D-7867-E946B091B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EFC45-C6B4-85F8-0E74-B944CEBA3A4B}"/>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85486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C1FD-961A-EBE1-9B3E-F841DE903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02E66-4C5C-9AE5-9111-1AB9402C6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B2985-11C8-D3D0-C47E-ED5CFE08DD07}"/>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5" name="Footer Placeholder 4">
            <a:extLst>
              <a:ext uri="{FF2B5EF4-FFF2-40B4-BE49-F238E27FC236}">
                <a16:creationId xmlns:a16="http://schemas.microsoft.com/office/drawing/2014/main" id="{5E811C7B-3C18-4C2A-AB6F-B764BA1F7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A0F80-337A-DB51-AAFA-81163C622BC5}"/>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68498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C46F0-BC19-58DA-1046-73909404EB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27CEF-8881-2F95-774D-8C4C487384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6D40B-D5BC-2A3A-BD57-3D009FCED10C}"/>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5" name="Footer Placeholder 4">
            <a:extLst>
              <a:ext uri="{FF2B5EF4-FFF2-40B4-BE49-F238E27FC236}">
                <a16:creationId xmlns:a16="http://schemas.microsoft.com/office/drawing/2014/main" id="{019C523F-CDCA-8012-4376-48548D5E1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92089-F97F-CC1B-0687-F02E40C4BB4C}"/>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608249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338AB-3F7D-119E-9606-D217DC6B31B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8954" y="-44411"/>
            <a:ext cx="12349908" cy="6946823"/>
          </a:xfrm>
          <a:prstGeom prst="rect">
            <a:avLst/>
          </a:prstGeom>
        </p:spPr>
      </p:pic>
      <p:pic>
        <p:nvPicPr>
          <p:cNvPr id="3" name="Picture 2">
            <a:extLst>
              <a:ext uri="{FF2B5EF4-FFF2-40B4-BE49-F238E27FC236}">
                <a16:creationId xmlns:a16="http://schemas.microsoft.com/office/drawing/2014/main" id="{20A7F416-96A5-2ECF-14A5-4CD0093F184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5320346" y="5460683"/>
            <a:ext cx="1551307" cy="732561"/>
          </a:xfrm>
          <a:prstGeom prst="rect">
            <a:avLst/>
          </a:prstGeom>
        </p:spPr>
      </p:pic>
      <p:sp>
        <p:nvSpPr>
          <p:cNvPr id="4" name="Subtitle 2">
            <a:extLst>
              <a:ext uri="{FF2B5EF4-FFF2-40B4-BE49-F238E27FC236}">
                <a16:creationId xmlns:a16="http://schemas.microsoft.com/office/drawing/2014/main" id="{5B23F742-9DDC-8CD2-6477-E1101EC4A8C9}"/>
              </a:ext>
            </a:extLst>
          </p:cNvPr>
          <p:cNvSpPr>
            <a:spLocks noGrp="1"/>
          </p:cNvSpPr>
          <p:nvPr>
            <p:ph type="subTitle" idx="1"/>
          </p:nvPr>
        </p:nvSpPr>
        <p:spPr>
          <a:xfrm>
            <a:off x="914400" y="2679148"/>
            <a:ext cx="10363200" cy="1184468"/>
          </a:xfrm>
        </p:spPr>
        <p:txBody>
          <a:bodyPr>
            <a:noAutofit/>
          </a:bodyPr>
          <a:lstStyle>
            <a:lvl1pPr marL="0" indent="0" algn="ctr">
              <a:buNone/>
              <a:defRPr sz="5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75C95D66-F8B2-593D-63E4-319C63A13845}"/>
              </a:ext>
            </a:extLst>
          </p:cNvPr>
          <p:cNvSpPr txBox="1"/>
          <p:nvPr userDrawn="1"/>
        </p:nvSpPr>
        <p:spPr>
          <a:xfrm>
            <a:off x="1818343" y="6442624"/>
            <a:ext cx="855960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lumMod val="85000"/>
                  </a:schemeClr>
                </a:solidFill>
                <a:latin typeface="Arial"/>
                <a:cs typeface="Helvetica"/>
              </a:rPr>
              <a:t>Programs and coverages may vary by state/lender. Please refer to contract for additional terms, conditions, limitations and exclusions.</a:t>
            </a:r>
            <a:endParaRPr lang="en-US" sz="800" dirty="0">
              <a:solidFill>
                <a:schemeClr val="bg1">
                  <a:lumMod val="85000"/>
                </a:schemeClr>
              </a:solidFill>
              <a:latin typeface="Arial"/>
              <a:ea typeface="Calibri" panose="020F0502020204030204"/>
              <a:cs typeface="Calibri" panose="020F0502020204030204"/>
            </a:endParaRPr>
          </a:p>
        </p:txBody>
      </p:sp>
    </p:spTree>
    <p:extLst>
      <p:ext uri="{BB962C8B-B14F-4D97-AF65-F5344CB8AC3E}">
        <p14:creationId xmlns:p14="http://schemas.microsoft.com/office/powerpoint/2010/main" val="313500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70D7-1EB9-4EE1-5274-B70266DE7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65F59-6BD4-3ECC-D275-14EF1E583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7F7A1-512B-6A66-EBBA-A8827645F614}"/>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5" name="Footer Placeholder 4">
            <a:extLst>
              <a:ext uri="{FF2B5EF4-FFF2-40B4-BE49-F238E27FC236}">
                <a16:creationId xmlns:a16="http://schemas.microsoft.com/office/drawing/2014/main" id="{CBE76B0C-6665-8E17-3C8F-FB41D13AD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D090A-916B-043F-0537-800E3583E218}"/>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75164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59F1-3859-3BAD-CA24-56410C8D75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CA0FC-329A-3BD0-FAEE-DCBA10A834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332F0-3A02-BD57-3355-C499040C3170}"/>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5" name="Footer Placeholder 4">
            <a:extLst>
              <a:ext uri="{FF2B5EF4-FFF2-40B4-BE49-F238E27FC236}">
                <a16:creationId xmlns:a16="http://schemas.microsoft.com/office/drawing/2014/main" id="{3AFBAD20-F9CF-CD00-0B3C-9C5CEDB58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3EA04-EAC7-7DD5-7106-5D25A6846D7D}"/>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384035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A110-A7ED-CB16-FFC0-BF25B8ED0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13E96-F334-6D2E-BA21-91A485AFF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429E27-4161-B8E7-4576-8B50FE94F7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438A7-68E3-D771-4AED-CF9B382DF387}"/>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6" name="Footer Placeholder 5">
            <a:extLst>
              <a:ext uri="{FF2B5EF4-FFF2-40B4-BE49-F238E27FC236}">
                <a16:creationId xmlns:a16="http://schemas.microsoft.com/office/drawing/2014/main" id="{63CED605-768A-E3D0-3459-231037BFA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B07F9-DC78-CC60-F45F-5913E153C9CC}"/>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36292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0CBC-0F4F-E73F-B5B6-20E8BB9D3E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EE355-ECFE-153F-3D60-D6A96E7C6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0A935-4160-9B96-8269-42CC7BF6B8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AF6AE8-AB73-2E7A-C7F5-E552C477D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47703-B40C-41B0-F427-1C3B4A2B3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034E-04C8-D0CA-1B64-681A197098C2}"/>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8" name="Footer Placeholder 7">
            <a:extLst>
              <a:ext uri="{FF2B5EF4-FFF2-40B4-BE49-F238E27FC236}">
                <a16:creationId xmlns:a16="http://schemas.microsoft.com/office/drawing/2014/main" id="{4C06A65E-D6FA-BE69-0A38-6666315520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866CE6-AF09-B7E3-AB69-40F82AE4EC5A}"/>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189647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DB74-0E98-CE98-3D71-09DA225BB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CC927F-CF4E-4BB0-F3AD-A85B3644F26B}"/>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4" name="Footer Placeholder 3">
            <a:extLst>
              <a:ext uri="{FF2B5EF4-FFF2-40B4-BE49-F238E27FC236}">
                <a16:creationId xmlns:a16="http://schemas.microsoft.com/office/drawing/2014/main" id="{329412E5-02BF-367B-B6B6-D71029854C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47A79B-0252-63D1-963B-1188B1692CE3}"/>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357210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2D5B0-FC7E-17AD-49DB-B37465756B3F}"/>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3" name="Footer Placeholder 2">
            <a:extLst>
              <a:ext uri="{FF2B5EF4-FFF2-40B4-BE49-F238E27FC236}">
                <a16:creationId xmlns:a16="http://schemas.microsoft.com/office/drawing/2014/main" id="{0512BEE8-23F6-8958-88CB-F695365FEE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C684A2-1926-7C06-1ECF-45E0D3F50D99}"/>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44272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01973-C01B-8351-4F8B-5983D0EC8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13C9A-A4CB-1672-888A-A71E4B4AB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A9092-3445-0EF2-9233-7F50EA8A6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8BF88-FB1C-3862-B904-D447B92B0955}"/>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6" name="Footer Placeholder 5">
            <a:extLst>
              <a:ext uri="{FF2B5EF4-FFF2-40B4-BE49-F238E27FC236}">
                <a16:creationId xmlns:a16="http://schemas.microsoft.com/office/drawing/2014/main" id="{D7F2990B-02D2-ADC8-C717-C9E8A1669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BAF69-6ADD-BB06-E8F1-133B420B48DF}"/>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288052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97B1-D77D-C2A8-AC35-7C9F8C6B2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888A0-F055-B52E-ECC5-AD87A19BD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947DFE-7927-EB4B-8F20-7D33B3F93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E1DEF-7F54-9BE7-6A74-E0FE7001C02A}"/>
              </a:ext>
            </a:extLst>
          </p:cNvPr>
          <p:cNvSpPr>
            <a:spLocks noGrp="1"/>
          </p:cNvSpPr>
          <p:nvPr>
            <p:ph type="dt" sz="half" idx="10"/>
          </p:nvPr>
        </p:nvSpPr>
        <p:spPr/>
        <p:txBody>
          <a:bodyPr/>
          <a:lstStyle/>
          <a:p>
            <a:fld id="{5CB8D86B-F5F7-4458-A597-A864AB816CEF}" type="datetimeFigureOut">
              <a:rPr lang="en-US" smtClean="0"/>
              <a:t>2/2/2026</a:t>
            </a:fld>
            <a:endParaRPr lang="en-US"/>
          </a:p>
        </p:txBody>
      </p:sp>
      <p:sp>
        <p:nvSpPr>
          <p:cNvPr id="6" name="Footer Placeholder 5">
            <a:extLst>
              <a:ext uri="{FF2B5EF4-FFF2-40B4-BE49-F238E27FC236}">
                <a16:creationId xmlns:a16="http://schemas.microsoft.com/office/drawing/2014/main" id="{573425CA-2D50-0812-A8C3-1320462BF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62E09-B000-217C-604D-D664F4BD00A3}"/>
              </a:ext>
            </a:extLst>
          </p:cNvPr>
          <p:cNvSpPr>
            <a:spLocks noGrp="1"/>
          </p:cNvSpPr>
          <p:nvPr>
            <p:ph type="sldNum" sz="quarter" idx="12"/>
          </p:nvPr>
        </p:nvSpPr>
        <p:spPr/>
        <p:txBody>
          <a:bodyPr/>
          <a:lstStyle/>
          <a:p>
            <a:fld id="{E705E914-6043-458D-87C0-334B74DABCC1}" type="slidenum">
              <a:rPr lang="en-US" smtClean="0"/>
              <a:t>‹#›</a:t>
            </a:fld>
            <a:endParaRPr lang="en-US"/>
          </a:p>
        </p:txBody>
      </p:sp>
    </p:spTree>
    <p:extLst>
      <p:ext uri="{BB962C8B-B14F-4D97-AF65-F5344CB8AC3E}">
        <p14:creationId xmlns:p14="http://schemas.microsoft.com/office/powerpoint/2010/main" val="3675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7EBDF-F39B-3AEB-31C7-F5E218B5E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1D82F-ADCC-2F79-2D6A-EBB5E5CC5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8161A-03F2-952D-2836-524873BD3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B8D86B-F5F7-4458-A597-A864AB816CEF}" type="datetimeFigureOut">
              <a:rPr lang="en-US" smtClean="0"/>
              <a:t>2/2/2026</a:t>
            </a:fld>
            <a:endParaRPr lang="en-US"/>
          </a:p>
        </p:txBody>
      </p:sp>
      <p:sp>
        <p:nvSpPr>
          <p:cNvPr id="5" name="Footer Placeholder 4">
            <a:extLst>
              <a:ext uri="{FF2B5EF4-FFF2-40B4-BE49-F238E27FC236}">
                <a16:creationId xmlns:a16="http://schemas.microsoft.com/office/drawing/2014/main" id="{F9B4BA29-8B11-1F27-0080-4D6A7BC0D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D22538-0D0D-A8A6-CAF4-C14275BEF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05E914-6043-458D-87C0-334B74DABCC1}" type="slidenum">
              <a:rPr lang="en-US" smtClean="0"/>
              <a:t>‹#›</a:t>
            </a:fld>
            <a:endParaRPr lang="en-US"/>
          </a:p>
        </p:txBody>
      </p:sp>
    </p:spTree>
    <p:extLst>
      <p:ext uri="{BB962C8B-B14F-4D97-AF65-F5344CB8AC3E}">
        <p14:creationId xmlns:p14="http://schemas.microsoft.com/office/powerpoint/2010/main" val="417701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374BDE4-8BD6-CB68-5397-6627835B9B3C}"/>
              </a:ext>
            </a:extLst>
          </p:cNvPr>
          <p:cNvSpPr>
            <a:spLocks noGrp="1"/>
          </p:cNvSpPr>
          <p:nvPr>
            <p:ph type="subTitle" idx="1"/>
          </p:nvPr>
        </p:nvSpPr>
        <p:spPr/>
        <p:txBody>
          <a:bodyPr/>
          <a:lstStyle/>
          <a:p>
            <a:r>
              <a:rPr lang="en-US"/>
              <a:t>GWC Warranty Products</a:t>
            </a:r>
          </a:p>
        </p:txBody>
      </p:sp>
    </p:spTree>
    <p:extLst>
      <p:ext uri="{BB962C8B-B14F-4D97-AF65-F5344CB8AC3E}">
        <p14:creationId xmlns:p14="http://schemas.microsoft.com/office/powerpoint/2010/main" val="392590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9390" y="413253"/>
            <a:ext cx="10994521" cy="636681"/>
          </a:xfrm>
        </p:spPr>
        <p:txBody>
          <a:bodyPr>
            <a:normAutofit/>
          </a:bodyPr>
          <a:lstStyle/>
          <a:p>
            <a:r>
              <a:rPr lang="en-US" sz="3000"/>
              <a:t>Additional Program and Surcharge Changes</a:t>
            </a:r>
          </a:p>
        </p:txBody>
      </p:sp>
      <p:sp>
        <p:nvSpPr>
          <p:cNvPr id="6" name="TextBox 5">
            <a:extLst>
              <a:ext uri="{FF2B5EF4-FFF2-40B4-BE49-F238E27FC236}">
                <a16:creationId xmlns:a16="http://schemas.microsoft.com/office/drawing/2014/main" id="{92525394-9DE3-C48E-2F59-FE4BA54B3D25}"/>
              </a:ext>
            </a:extLst>
          </p:cNvPr>
          <p:cNvSpPr txBox="1"/>
          <p:nvPr/>
        </p:nvSpPr>
        <p:spPr>
          <a:xfrm>
            <a:off x="535970" y="1819604"/>
            <a:ext cx="11054744" cy="4084195"/>
          </a:xfrm>
          <a:prstGeom prst="rect">
            <a:avLst/>
          </a:prstGeom>
          <a:noFill/>
        </p:spPr>
        <p:txBody>
          <a:bodyPr wrap="square" lIns="91440" tIns="45720" rIns="91440" bIns="45720" numCol="2" spcCol="1371600" anchor="t">
            <a:spAutoFit/>
          </a:bodyPr>
          <a:lstStyle/>
          <a:p>
            <a:pPr defTabSz="461963">
              <a:lnSpc>
                <a:spcPct val="108000"/>
              </a:lnSpc>
              <a:spcAft>
                <a:spcPts val="600"/>
              </a:spcAft>
              <a:buClr>
                <a:srgbClr val="E97200"/>
              </a:buClr>
            </a:pPr>
            <a:r>
              <a:rPr lang="en-US" sz="2800" b="1" dirty="0">
                <a:solidFill>
                  <a:schemeClr val="bg2">
                    <a:lumMod val="25000"/>
                  </a:schemeClr>
                </a:solidFill>
                <a:latin typeface="Arial"/>
                <a:cs typeface="Arial"/>
              </a:rPr>
              <a:t>Lifted Trucks</a:t>
            </a:r>
          </a:p>
          <a:p>
            <a:pPr marL="274320" lvl="1" indent="-194310" defTabSz="461963">
              <a:lnSpc>
                <a:spcPct val="108000"/>
              </a:lnSpc>
              <a:spcAft>
                <a:spcPts val="600"/>
              </a:spcAft>
              <a:buClr>
                <a:srgbClr val="E97200"/>
              </a:buClr>
              <a:buFont typeface="Arial" panose="020B0604020202020204" pitchFamily="34" charset="0"/>
              <a:buChar char="•"/>
            </a:pPr>
            <a:r>
              <a:rPr lang="en-US" sz="1600" dirty="0">
                <a:solidFill>
                  <a:schemeClr val="tx1">
                    <a:lumMod val="75000"/>
                    <a:lumOff val="25000"/>
                  </a:schemeClr>
                </a:solidFill>
                <a:latin typeface="Arial"/>
                <a:cs typeface="Arial"/>
              </a:rPr>
              <a:t>Covers up to a 6” lift</a:t>
            </a:r>
          </a:p>
          <a:p>
            <a:pPr marL="274320" lvl="1" indent="-194310" defTabSz="461963">
              <a:lnSpc>
                <a:spcPct val="108000"/>
              </a:lnSpc>
              <a:spcAft>
                <a:spcPts val="600"/>
              </a:spcAft>
              <a:buClr>
                <a:srgbClr val="E97200"/>
              </a:buClr>
              <a:buFont typeface="Arial" panose="020B0604020202020204" pitchFamily="34" charset="0"/>
              <a:buChar char="•"/>
            </a:pPr>
            <a:r>
              <a:rPr lang="en-US" sz="1600" dirty="0">
                <a:solidFill>
                  <a:schemeClr val="tx1">
                    <a:lumMod val="75000"/>
                    <a:lumOff val="25000"/>
                  </a:schemeClr>
                </a:solidFill>
                <a:latin typeface="Arial"/>
                <a:cs typeface="Arial"/>
              </a:rPr>
              <a:t>Max tire size up to 4” above largest manufacturer-installed</a:t>
            </a:r>
          </a:p>
          <a:p>
            <a:pPr marL="274320" lvl="1" indent="-194310" defTabSz="461963">
              <a:lnSpc>
                <a:spcPct val="108000"/>
              </a:lnSpc>
              <a:spcAft>
                <a:spcPts val="600"/>
              </a:spcAft>
              <a:buClr>
                <a:srgbClr val="E97200"/>
              </a:buClr>
              <a:buFont typeface="Arial" panose="020B0604020202020204" pitchFamily="34" charset="0"/>
              <a:buChar char="•"/>
            </a:pPr>
            <a:r>
              <a:rPr lang="en-US" sz="1600" dirty="0">
                <a:solidFill>
                  <a:schemeClr val="tx1">
                    <a:lumMod val="75000"/>
                    <a:lumOff val="25000"/>
                  </a:schemeClr>
                </a:solidFill>
                <a:latin typeface="Arial"/>
                <a:cs typeface="Arial"/>
              </a:rPr>
              <a:t>Surcharge changes to a +1 increase in class (versus previous dollar amount)</a:t>
            </a:r>
          </a:p>
          <a:p>
            <a:pPr defTabSz="461963">
              <a:lnSpc>
                <a:spcPct val="108000"/>
              </a:lnSpc>
              <a:spcBef>
                <a:spcPts val="1200"/>
              </a:spcBef>
              <a:spcAft>
                <a:spcPts val="600"/>
              </a:spcAft>
              <a:buClr>
                <a:srgbClr val="E97200"/>
              </a:buClr>
            </a:pPr>
            <a:endParaRPr lang="en-US" sz="2400" b="1" dirty="0">
              <a:solidFill>
                <a:schemeClr val="bg2">
                  <a:lumMod val="25000"/>
                </a:schemeClr>
              </a:solidFill>
              <a:latin typeface="Arial" panose="020B0604020202020204" pitchFamily="34" charset="0"/>
              <a:cs typeface="Arial" panose="020B0604020202020204" pitchFamily="34" charset="0"/>
            </a:endParaRPr>
          </a:p>
          <a:p>
            <a:pPr defTabSz="461963">
              <a:lnSpc>
                <a:spcPct val="108000"/>
              </a:lnSpc>
              <a:spcBef>
                <a:spcPts val="1200"/>
              </a:spcBef>
              <a:spcAft>
                <a:spcPts val="600"/>
              </a:spcAft>
            </a:pPr>
            <a:endParaRPr lang="en-US" sz="2400" b="1" dirty="0">
              <a:solidFill>
                <a:schemeClr val="bg2">
                  <a:lumMod val="25000"/>
                </a:schemeClr>
              </a:solidFill>
              <a:latin typeface="Arial" panose="020B0604020202020204" pitchFamily="34" charset="0"/>
              <a:cs typeface="Arial" panose="020B0604020202020204" pitchFamily="34" charset="0"/>
            </a:endParaRPr>
          </a:p>
          <a:p>
            <a:pPr defTabSz="461963">
              <a:lnSpc>
                <a:spcPct val="108000"/>
              </a:lnSpc>
              <a:spcBef>
                <a:spcPts val="1200"/>
              </a:spcBef>
              <a:spcAft>
                <a:spcPts val="600"/>
              </a:spcAft>
              <a:buClr>
                <a:srgbClr val="E97200"/>
              </a:buClr>
            </a:pPr>
            <a:endParaRPr lang="en-US" sz="2400" b="1" dirty="0">
              <a:solidFill>
                <a:schemeClr val="bg2">
                  <a:lumMod val="25000"/>
                </a:schemeClr>
              </a:solidFill>
              <a:latin typeface="Arial" panose="020B0604020202020204" pitchFamily="34" charset="0"/>
              <a:cs typeface="Arial" panose="020B0604020202020204" pitchFamily="34" charset="0"/>
            </a:endParaRPr>
          </a:p>
          <a:p>
            <a:pPr defTabSz="461963">
              <a:lnSpc>
                <a:spcPct val="108000"/>
              </a:lnSpc>
              <a:spcBef>
                <a:spcPts val="1200"/>
              </a:spcBef>
              <a:spcAft>
                <a:spcPts val="600"/>
              </a:spcAft>
              <a:buClr>
                <a:srgbClr val="E97200"/>
              </a:buClr>
            </a:pPr>
            <a:r>
              <a:rPr lang="en-US" sz="2800" b="1" dirty="0">
                <a:solidFill>
                  <a:schemeClr val="bg2">
                    <a:lumMod val="25000"/>
                  </a:schemeClr>
                </a:solidFill>
                <a:latin typeface="Arial"/>
                <a:cs typeface="Arial"/>
              </a:rPr>
              <a:t>Canadian Vehicle</a:t>
            </a:r>
          </a:p>
          <a:p>
            <a:pPr marL="0" lvl="1" defTabSz="461963">
              <a:lnSpc>
                <a:spcPct val="108000"/>
              </a:lnSpc>
              <a:spcAft>
                <a:spcPts val="600"/>
              </a:spcAft>
              <a:buClr>
                <a:srgbClr val="E97200"/>
              </a:buClr>
            </a:pPr>
            <a:r>
              <a:rPr lang="en-US" sz="1600" b="0" i="0" u="none" strike="noStrike" baseline="0" dirty="0">
                <a:solidFill>
                  <a:schemeClr val="tx1">
                    <a:lumMod val="75000"/>
                    <a:lumOff val="25000"/>
                  </a:schemeClr>
                </a:solidFill>
                <a:latin typeface="Arial"/>
                <a:cs typeface="Arial"/>
              </a:rPr>
              <a:t>Coverage is available for vehicles originally sold or leased in Canada and imported to the United States legally through channels other than the Canadian manufacturer’s official distribution system, where the factory warranty for the vehicle did not transfer. </a:t>
            </a:r>
            <a:br>
              <a:rPr lang="en-US" sz="1600" b="0" i="0" u="none" strike="noStrike" baseline="0" dirty="0">
                <a:solidFill>
                  <a:schemeClr val="tx1">
                    <a:lumMod val="75000"/>
                    <a:lumOff val="25000"/>
                  </a:schemeClr>
                </a:solidFill>
                <a:latin typeface="Arial"/>
                <a:cs typeface="Arial"/>
              </a:rPr>
            </a:br>
            <a:r>
              <a:rPr lang="en-US" sz="1600" b="0" i="0" u="none" strike="noStrike" baseline="0" dirty="0">
                <a:solidFill>
                  <a:schemeClr val="tx1">
                    <a:lumMod val="75000"/>
                    <a:lumOff val="25000"/>
                  </a:schemeClr>
                </a:solidFill>
                <a:latin typeface="Arial"/>
                <a:cs typeface="Arial"/>
              </a:rPr>
              <a:t>Pre-owned coverage only. </a:t>
            </a:r>
            <a:endParaRPr lang="en-US" sz="1600" b="1" dirty="0">
              <a:solidFill>
                <a:schemeClr val="tx1">
                  <a:lumMod val="75000"/>
                  <a:lumOff val="25000"/>
                </a:schemeClr>
              </a:solidFill>
              <a:latin typeface="Arial"/>
              <a:cs typeface="Arial"/>
            </a:endParaRPr>
          </a:p>
        </p:txBody>
      </p:sp>
      <p:cxnSp>
        <p:nvCxnSpPr>
          <p:cNvPr id="3" name="Straight Connector 2">
            <a:extLst>
              <a:ext uri="{FF2B5EF4-FFF2-40B4-BE49-F238E27FC236}">
                <a16:creationId xmlns:a16="http://schemas.microsoft.com/office/drawing/2014/main" id="{EEA66496-E96C-1298-3D4F-D5B0417600F0}"/>
              </a:ext>
            </a:extLst>
          </p:cNvPr>
          <p:cNvCxnSpPr>
            <a:cxnSpLocks/>
          </p:cNvCxnSpPr>
          <p:nvPr/>
        </p:nvCxnSpPr>
        <p:spPr>
          <a:xfrm>
            <a:off x="5968594" y="1725342"/>
            <a:ext cx="0" cy="362439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23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9390" y="413253"/>
            <a:ext cx="10994521" cy="636681"/>
          </a:xfrm>
        </p:spPr>
        <p:txBody>
          <a:bodyPr>
            <a:normAutofit/>
          </a:bodyPr>
          <a:lstStyle/>
          <a:p>
            <a:r>
              <a:rPr lang="en-US" sz="3000" dirty="0"/>
              <a:t>Additional Program and Surcharge Changes</a:t>
            </a:r>
          </a:p>
        </p:txBody>
      </p:sp>
      <p:sp>
        <p:nvSpPr>
          <p:cNvPr id="6" name="TextBox 5">
            <a:extLst>
              <a:ext uri="{FF2B5EF4-FFF2-40B4-BE49-F238E27FC236}">
                <a16:creationId xmlns:a16="http://schemas.microsoft.com/office/drawing/2014/main" id="{92525394-9DE3-C48E-2F59-FE4BA54B3D25}"/>
              </a:ext>
            </a:extLst>
          </p:cNvPr>
          <p:cNvSpPr txBox="1"/>
          <p:nvPr/>
        </p:nvSpPr>
        <p:spPr>
          <a:xfrm>
            <a:off x="529390" y="1809324"/>
            <a:ext cx="11054744" cy="5075685"/>
          </a:xfrm>
          <a:prstGeom prst="rect">
            <a:avLst/>
          </a:prstGeom>
          <a:noFill/>
        </p:spPr>
        <p:txBody>
          <a:bodyPr wrap="square" lIns="91440" tIns="45720" rIns="91440" bIns="45720" numCol="2" spcCol="1371600" anchor="t">
            <a:spAutoFit/>
          </a:bodyPr>
          <a:lstStyle/>
          <a:p>
            <a:pPr defTabSz="461963">
              <a:lnSpc>
                <a:spcPct val="108000"/>
              </a:lnSpc>
              <a:spcBef>
                <a:spcPts val="1200"/>
              </a:spcBef>
              <a:spcAft>
                <a:spcPts val="600"/>
              </a:spcAft>
              <a:buClr>
                <a:srgbClr val="E97200"/>
              </a:buClr>
            </a:pPr>
            <a:r>
              <a:rPr lang="en-US" sz="2800" b="1" dirty="0">
                <a:solidFill>
                  <a:schemeClr val="bg2">
                    <a:lumMod val="25000"/>
                  </a:schemeClr>
                </a:solidFill>
                <a:latin typeface="Arial"/>
                <a:cs typeface="Arial"/>
              </a:rPr>
              <a:t>Snowplow</a:t>
            </a:r>
          </a:p>
          <a:p>
            <a:pPr marL="0" lvl="1" defTabSz="461963">
              <a:lnSpc>
                <a:spcPct val="108000"/>
              </a:lnSpc>
              <a:spcAft>
                <a:spcPts val="600"/>
              </a:spcAft>
              <a:buClr>
                <a:srgbClr val="E97200"/>
              </a:buClr>
            </a:pPr>
            <a:r>
              <a:rPr lang="en-US" sz="1600" b="0" i="0" u="none" strike="noStrike" baseline="0" dirty="0">
                <a:solidFill>
                  <a:schemeClr val="tx1">
                    <a:lumMod val="75000"/>
                    <a:lumOff val="25000"/>
                  </a:schemeClr>
                </a:solidFill>
                <a:latin typeface="Arial"/>
                <a:cs typeface="Arial"/>
              </a:rPr>
              <a:t>Snowplow coverage is available if the covered vehicle is to be used for non-commercial snow plowing, provided that the vehicle is properly equipped for such use as required by the manufacturer. </a:t>
            </a:r>
            <a:r>
              <a:rPr lang="en-US" sz="1600" dirty="0">
                <a:solidFill>
                  <a:schemeClr val="tx1">
                    <a:lumMod val="75000"/>
                    <a:lumOff val="25000"/>
                  </a:schemeClr>
                </a:solidFill>
                <a:latin typeface="Arial"/>
                <a:cs typeface="Arial"/>
              </a:rPr>
              <a:t>If both the Commercial and Snowplow boxes are checked, coverage</a:t>
            </a:r>
            <a:r>
              <a:rPr lang="en-US" sz="1600" b="0" i="0" u="none" strike="noStrike" baseline="0" dirty="0">
                <a:solidFill>
                  <a:schemeClr val="tx1">
                    <a:lumMod val="75000"/>
                    <a:lumOff val="25000"/>
                  </a:schemeClr>
                </a:solidFill>
                <a:latin typeface="Arial"/>
                <a:cs typeface="Arial"/>
              </a:rPr>
              <a:t> extends to vehicles being used for commercial snow plowing, provided that the vehicle is properly equipped for such use as required by the manufacturer. </a:t>
            </a:r>
            <a:r>
              <a:rPr lang="en-US" sz="1600" dirty="0">
                <a:solidFill>
                  <a:schemeClr val="tx1">
                    <a:lumMod val="75000"/>
                    <a:lumOff val="25000"/>
                  </a:schemeClr>
                </a:solidFill>
                <a:latin typeface="Arial"/>
                <a:cs typeface="Arial"/>
              </a:rPr>
              <a:t>S</a:t>
            </a:r>
            <a:r>
              <a:rPr lang="en-US" sz="1600" b="0" i="0" u="none" strike="noStrike" baseline="0" dirty="0">
                <a:solidFill>
                  <a:schemeClr val="tx1">
                    <a:lumMod val="75000"/>
                    <a:lumOff val="25000"/>
                  </a:schemeClr>
                </a:solidFill>
                <a:latin typeface="Arial"/>
                <a:cs typeface="Arial"/>
              </a:rPr>
              <a:t>nowplow parts and components themselves are not covered.</a:t>
            </a:r>
            <a:endParaRPr lang="en-US" sz="1600" b="1" dirty="0">
              <a:solidFill>
                <a:schemeClr val="bg2">
                  <a:lumMod val="25000"/>
                </a:schemeClr>
              </a:solidFill>
              <a:latin typeface="Arial"/>
              <a:cs typeface="Arial"/>
            </a:endParaRPr>
          </a:p>
          <a:p>
            <a:pPr defTabSz="461963">
              <a:lnSpc>
                <a:spcPct val="108000"/>
              </a:lnSpc>
              <a:spcAft>
                <a:spcPts val="600"/>
              </a:spcAft>
              <a:buClr>
                <a:srgbClr val="E97200"/>
              </a:buClr>
            </a:pPr>
            <a:endParaRPr lang="en-US" sz="2800" b="1" dirty="0">
              <a:solidFill>
                <a:schemeClr val="bg2">
                  <a:lumMod val="25000"/>
                </a:schemeClr>
              </a:solidFill>
              <a:latin typeface="Arial"/>
              <a:cs typeface="Arial"/>
            </a:endParaRPr>
          </a:p>
          <a:p>
            <a:pPr defTabSz="461963">
              <a:lnSpc>
                <a:spcPct val="108000"/>
              </a:lnSpc>
              <a:spcAft>
                <a:spcPts val="600"/>
              </a:spcAft>
              <a:buClr>
                <a:srgbClr val="E97200"/>
              </a:buClr>
            </a:pPr>
            <a:endParaRPr lang="en-US" sz="2800" b="1" dirty="0">
              <a:solidFill>
                <a:schemeClr val="bg2">
                  <a:lumMod val="25000"/>
                </a:schemeClr>
              </a:solidFill>
              <a:latin typeface="Arial"/>
              <a:cs typeface="Arial"/>
            </a:endParaRPr>
          </a:p>
          <a:p>
            <a:pPr defTabSz="461963">
              <a:lnSpc>
                <a:spcPct val="108000"/>
              </a:lnSpc>
              <a:spcAft>
                <a:spcPts val="600"/>
              </a:spcAft>
              <a:buClr>
                <a:srgbClr val="E97200"/>
              </a:buClr>
            </a:pPr>
            <a:endParaRPr lang="en-US" sz="2800" b="1" dirty="0">
              <a:solidFill>
                <a:schemeClr val="bg2">
                  <a:lumMod val="25000"/>
                </a:schemeClr>
              </a:solidFill>
              <a:latin typeface="Arial"/>
              <a:cs typeface="Arial"/>
            </a:endParaRPr>
          </a:p>
          <a:p>
            <a:pPr defTabSz="461963">
              <a:lnSpc>
                <a:spcPct val="108000"/>
              </a:lnSpc>
              <a:spcAft>
                <a:spcPts val="600"/>
              </a:spcAft>
              <a:buClr>
                <a:srgbClr val="E97200"/>
              </a:buClr>
            </a:pPr>
            <a:r>
              <a:rPr lang="en-US" sz="2800" b="1" dirty="0">
                <a:solidFill>
                  <a:schemeClr val="bg2">
                    <a:lumMod val="25000"/>
                  </a:schemeClr>
                </a:solidFill>
                <a:latin typeface="Arial"/>
                <a:cs typeface="Arial"/>
              </a:rPr>
              <a:t>Commercial</a:t>
            </a:r>
          </a:p>
          <a:p>
            <a:pPr marL="0" lvl="1" defTabSz="461963">
              <a:lnSpc>
                <a:spcPct val="108000"/>
              </a:lnSpc>
              <a:spcAft>
                <a:spcPts val="600"/>
              </a:spcAft>
              <a:buClr>
                <a:srgbClr val="E97200"/>
              </a:buClr>
            </a:pPr>
            <a:r>
              <a:rPr lang="en-US" sz="1600" b="0" i="0" u="none" strike="noStrike" baseline="0" dirty="0">
                <a:solidFill>
                  <a:schemeClr val="tx1">
                    <a:lumMod val="75000"/>
                    <a:lumOff val="25000"/>
                  </a:schemeClr>
                </a:solidFill>
                <a:latin typeface="Arial"/>
                <a:cs typeface="Arial"/>
              </a:rPr>
              <a:t>Commercial coverage is available if the covered vehicle will be used for commercial purposes, including but not limited to: rideshare services, </a:t>
            </a:r>
            <a:br>
              <a:rPr lang="en-US" sz="1600" b="0" i="0" u="none" strike="noStrike" baseline="0" dirty="0">
                <a:solidFill>
                  <a:schemeClr val="tx1">
                    <a:lumMod val="75000"/>
                    <a:lumOff val="25000"/>
                  </a:schemeClr>
                </a:solidFill>
                <a:latin typeface="Arial"/>
                <a:cs typeface="Arial"/>
              </a:rPr>
            </a:br>
            <a:r>
              <a:rPr lang="en-US" sz="1600" b="0" i="0" u="none" strike="noStrike" baseline="0" dirty="0">
                <a:solidFill>
                  <a:schemeClr val="tx1">
                    <a:lumMod val="75000"/>
                    <a:lumOff val="25000"/>
                  </a:schemeClr>
                </a:solidFill>
                <a:latin typeface="Arial"/>
                <a:cs typeface="Arial"/>
              </a:rPr>
              <a:t>pick-up and delivery service; company pool use or business travel when the vehicle is used by more than one driver; service or repair calls; job site activities; construction, farming, ranching or hauling. Commercial coverage does NOT include the use of the vehicle for livery (for rent or for hire unless used for rideshare services), emergency, taxi or police usage</a:t>
            </a:r>
            <a:endParaRPr lang="en-US" sz="1600" b="1" dirty="0">
              <a:solidFill>
                <a:schemeClr val="tx1">
                  <a:lumMod val="75000"/>
                  <a:lumOff val="25000"/>
                </a:schemeClr>
              </a:solidFill>
              <a:latin typeface="Arial"/>
              <a:cs typeface="Arial"/>
            </a:endParaRPr>
          </a:p>
          <a:p>
            <a:pPr defTabSz="461963">
              <a:lnSpc>
                <a:spcPct val="108000"/>
              </a:lnSpc>
              <a:spcBef>
                <a:spcPts val="1200"/>
              </a:spcBef>
              <a:spcAft>
                <a:spcPts val="600"/>
              </a:spcAft>
              <a:buClr>
                <a:srgbClr val="E97200"/>
              </a:buClr>
              <a:tabLst>
                <a:tab pos="287338" algn="l"/>
              </a:tabLst>
            </a:pPr>
            <a:endParaRPr lang="en-US" sz="2800" b="1" dirty="0">
              <a:solidFill>
                <a:schemeClr val="bg2">
                  <a:lumMod val="25000"/>
                </a:schemeClr>
              </a:solidFill>
              <a:latin typeface="Arial" panose="020B0604020202020204" pitchFamily="34" charset="0"/>
              <a:cs typeface="Arial" panose="020B0604020202020204" pitchFamily="34" charset="0"/>
            </a:endParaRPr>
          </a:p>
          <a:p>
            <a:pPr marL="0" lvl="1" defTabSz="461963">
              <a:lnSpc>
                <a:spcPct val="108000"/>
              </a:lnSpc>
              <a:spcAft>
                <a:spcPts val="600"/>
              </a:spcAft>
              <a:buClr>
                <a:srgbClr val="E97200"/>
              </a:buClr>
              <a:tabLst>
                <a:tab pos="287338" algn="l"/>
              </a:tabLst>
            </a:pPr>
            <a:endParaRPr lang="en-US" sz="1600" dirty="0">
              <a:solidFill>
                <a:schemeClr val="bg2">
                  <a:lumMod val="25000"/>
                </a:schemeClr>
              </a:solidFill>
              <a:latin typeface="Arial" panose="020B0604020202020204" pitchFamily="34" charset="0"/>
              <a:cs typeface="Arial" panose="020B0604020202020204" pitchFamily="34" charset="0"/>
            </a:endParaRPr>
          </a:p>
          <a:p>
            <a:pPr defTabSz="461963">
              <a:lnSpc>
                <a:spcPct val="108000"/>
              </a:lnSpc>
              <a:spcBef>
                <a:spcPts val="1200"/>
              </a:spcBef>
              <a:spcAft>
                <a:spcPts val="600"/>
              </a:spcAft>
              <a:buClr>
                <a:srgbClr val="E97200"/>
              </a:buClr>
            </a:pPr>
            <a:endParaRPr lang="en-US" sz="1600" dirty="0">
              <a:solidFill>
                <a:schemeClr val="bg2">
                  <a:lumMod val="25000"/>
                </a:schemeClr>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BC45572-3C52-9DC7-B52A-459D5CD1CB6B}"/>
              </a:ext>
            </a:extLst>
          </p:cNvPr>
          <p:cNvCxnSpPr>
            <a:cxnSpLocks/>
          </p:cNvCxnSpPr>
          <p:nvPr/>
        </p:nvCxnSpPr>
        <p:spPr>
          <a:xfrm>
            <a:off x="5968594" y="1725342"/>
            <a:ext cx="0" cy="362439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9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9390" y="413253"/>
            <a:ext cx="10994521" cy="636681"/>
          </a:xfrm>
        </p:spPr>
        <p:txBody>
          <a:bodyPr>
            <a:normAutofit/>
          </a:bodyPr>
          <a:lstStyle/>
          <a:p>
            <a:r>
              <a:rPr lang="en-US" sz="3000"/>
              <a:t>5/100 Limited Powertrain</a:t>
            </a:r>
          </a:p>
        </p:txBody>
      </p:sp>
      <p:sp>
        <p:nvSpPr>
          <p:cNvPr id="6" name="TextBox 5">
            <a:extLst>
              <a:ext uri="{FF2B5EF4-FFF2-40B4-BE49-F238E27FC236}">
                <a16:creationId xmlns:a16="http://schemas.microsoft.com/office/drawing/2014/main" id="{92525394-9DE3-C48E-2F59-FE4BA54B3D25}"/>
              </a:ext>
            </a:extLst>
          </p:cNvPr>
          <p:cNvSpPr txBox="1"/>
          <p:nvPr/>
        </p:nvSpPr>
        <p:spPr>
          <a:xfrm>
            <a:off x="529391" y="1219166"/>
            <a:ext cx="6481010" cy="4585871"/>
          </a:xfrm>
          <a:prstGeom prst="rect">
            <a:avLst/>
          </a:prstGeom>
          <a:noFill/>
        </p:spPr>
        <p:txBody>
          <a:bodyPr wrap="square">
            <a:spAutoFit/>
          </a:bodyPr>
          <a:lstStyle/>
          <a:p>
            <a:pPr algn="l">
              <a:lnSpc>
                <a:spcPct val="100000"/>
              </a:lnSpc>
            </a:pPr>
            <a:r>
              <a:rPr lang="en-US" sz="2400" dirty="0">
                <a:solidFill>
                  <a:schemeClr val="tx1"/>
                </a:solidFill>
                <a:latin typeface="Arial" panose="020B0604020202020204" pitchFamily="34" charset="0"/>
                <a:cs typeface="Arial" panose="020B0604020202020204" pitchFamily="34" charset="0"/>
              </a:rPr>
              <a:t>5/100 Limited Powertrain coverage is a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price-competitive limited liability product that allows dealers an option when a standard VSC doesn’t fit in a customer’s deal.</a:t>
            </a:r>
          </a:p>
          <a:p>
            <a:pPr marL="800100" lvl="1" indent="-342900">
              <a:spcBef>
                <a:spcPts val="1200"/>
              </a:spcBef>
              <a:spcAft>
                <a:spcPts val="600"/>
              </a:spcAft>
              <a:buClr>
                <a:srgbClr val="F79521"/>
              </a:buClr>
              <a:buSzPct val="80000"/>
              <a:buFont typeface="Arial" panose="020B0604020202020204" pitchFamily="34" charset="0"/>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Day one, mile one coverage</a:t>
            </a:r>
          </a:p>
          <a:p>
            <a:pPr marL="800100" lvl="1" indent="-342900">
              <a:spcBef>
                <a:spcPts val="600"/>
              </a:spcBef>
              <a:spcAft>
                <a:spcPts val="600"/>
              </a:spcAft>
              <a:buClr>
                <a:srgbClr val="F79521"/>
              </a:buClr>
              <a:buSzPct val="80000"/>
              <a:buFont typeface="Arial" panose="020B0604020202020204" pitchFamily="34" charset="0"/>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Vehicles up to 15 years old and with up to 150,000 miles are eligible</a:t>
            </a:r>
          </a:p>
          <a:p>
            <a:pPr marL="800100" lvl="1" indent="-342900">
              <a:spcBef>
                <a:spcPts val="600"/>
              </a:spcBef>
              <a:spcAft>
                <a:spcPts val="600"/>
              </a:spcAft>
              <a:buClr>
                <a:srgbClr val="F79521"/>
              </a:buClr>
              <a:buSzPct val="80000"/>
              <a:buFont typeface="Arial" panose="020B0604020202020204" pitchFamily="34" charset="0"/>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Limits of liability:</a:t>
            </a:r>
          </a:p>
          <a:p>
            <a:pPr lvl="2">
              <a:spcBef>
                <a:spcPts val="600"/>
              </a:spcBef>
              <a:spcAft>
                <a:spcPts val="600"/>
              </a:spcAft>
              <a:buClr>
                <a:srgbClr val="F79521"/>
              </a:buClr>
              <a:buSzPct val="80000"/>
            </a:pPr>
            <a:r>
              <a:rPr lang="en-US" sz="1600" dirty="0">
                <a:solidFill>
                  <a:schemeClr val="tx1">
                    <a:lumMod val="75000"/>
                    <a:lumOff val="25000"/>
                  </a:schemeClr>
                </a:solidFill>
                <a:latin typeface="Arial" panose="020B0604020202020204" pitchFamily="34" charset="0"/>
                <a:cs typeface="Arial" panose="020B0604020202020204" pitchFamily="34" charset="0"/>
              </a:rPr>
              <a:t>$3,000 for engine/turbocharger</a:t>
            </a:r>
          </a:p>
          <a:p>
            <a:pPr lvl="2">
              <a:spcBef>
                <a:spcPts val="600"/>
              </a:spcBef>
              <a:spcAft>
                <a:spcPts val="600"/>
              </a:spcAft>
              <a:buClr>
                <a:srgbClr val="F79521"/>
              </a:buClr>
              <a:buSzPct val="80000"/>
            </a:pPr>
            <a:r>
              <a:rPr lang="en-US" sz="1600" dirty="0">
                <a:solidFill>
                  <a:schemeClr val="tx1">
                    <a:lumMod val="75000"/>
                    <a:lumOff val="25000"/>
                  </a:schemeClr>
                </a:solidFill>
                <a:latin typeface="Arial" panose="020B0604020202020204" pitchFamily="34" charset="0"/>
                <a:cs typeface="Arial" panose="020B0604020202020204" pitchFamily="34" charset="0"/>
              </a:rPr>
              <a:t>$2,000 for transmission/4WD/AWD</a:t>
            </a:r>
          </a:p>
          <a:p>
            <a:pPr lvl="2">
              <a:spcBef>
                <a:spcPts val="600"/>
              </a:spcBef>
              <a:spcAft>
                <a:spcPts val="600"/>
              </a:spcAft>
              <a:buClr>
                <a:srgbClr val="F79521"/>
              </a:buClr>
              <a:buSzPct val="80000"/>
            </a:pPr>
            <a:r>
              <a:rPr lang="en-US" sz="1600" dirty="0">
                <a:solidFill>
                  <a:schemeClr val="tx1">
                    <a:lumMod val="75000"/>
                    <a:lumOff val="25000"/>
                  </a:schemeClr>
                </a:solidFill>
                <a:latin typeface="Arial" panose="020B0604020202020204" pitchFamily="34" charset="0"/>
                <a:cs typeface="Arial" panose="020B0604020202020204" pitchFamily="34" charset="0"/>
              </a:rPr>
              <a:t>$1,500 for drive axle</a:t>
            </a:r>
          </a:p>
        </p:txBody>
      </p:sp>
      <p:pic>
        <p:nvPicPr>
          <p:cNvPr id="5" name="Picture Placeholder 10" descr="A picture containing tennis, player, hitting, ocean floor&#10;&#10;Description automatically generated">
            <a:extLst>
              <a:ext uri="{FF2B5EF4-FFF2-40B4-BE49-F238E27FC236}">
                <a16:creationId xmlns:a16="http://schemas.microsoft.com/office/drawing/2014/main" id="{3899C899-CE3E-68BD-78A8-A551945B5DB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6523" y="-64980"/>
            <a:ext cx="4320132" cy="6959924"/>
          </a:xfrm>
          <a:prstGeom prst="rect">
            <a:avLst/>
          </a:prstGeom>
        </p:spPr>
      </p:pic>
      <p:pic>
        <p:nvPicPr>
          <p:cNvPr id="7" name="Picture 6">
            <a:extLst>
              <a:ext uri="{FF2B5EF4-FFF2-40B4-BE49-F238E27FC236}">
                <a16:creationId xmlns:a16="http://schemas.microsoft.com/office/drawing/2014/main" id="{65092043-7171-A15E-C952-B099C93C3F5B}"/>
              </a:ext>
            </a:extLst>
          </p:cNvPr>
          <p:cNvPicPr>
            <a:picLocks noChangeAspect="1"/>
          </p:cNvPicPr>
          <p:nvPr/>
        </p:nvPicPr>
        <p:blipFill>
          <a:blip r:embed="rId4" cstate="print">
            <a:alphaModFix amt="40000"/>
            <a:extLst>
              <a:ext uri="{28A0092B-C50C-407E-A947-70E740481C1C}">
                <a14:useLocalDpi xmlns:a14="http://schemas.microsoft.com/office/drawing/2010/main"/>
              </a:ext>
            </a:extLst>
          </a:blip>
          <a:stretch>
            <a:fillRect/>
          </a:stretch>
        </p:blipFill>
        <p:spPr>
          <a:xfrm>
            <a:off x="8051800" y="914400"/>
            <a:ext cx="4572000" cy="4572000"/>
          </a:xfrm>
          <a:prstGeom prst="rect">
            <a:avLst/>
          </a:prstGeom>
        </p:spPr>
      </p:pic>
      <p:pic>
        <p:nvPicPr>
          <p:cNvPr id="8" name="Picture 7">
            <a:extLst>
              <a:ext uri="{FF2B5EF4-FFF2-40B4-BE49-F238E27FC236}">
                <a16:creationId xmlns:a16="http://schemas.microsoft.com/office/drawing/2014/main" id="{BDF4296A-E66B-22F3-669D-834EF374A20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spTree>
    <p:extLst>
      <p:ext uri="{BB962C8B-B14F-4D97-AF65-F5344CB8AC3E}">
        <p14:creationId xmlns:p14="http://schemas.microsoft.com/office/powerpoint/2010/main" val="2250340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9390" y="413253"/>
            <a:ext cx="10994521" cy="636681"/>
          </a:xfrm>
        </p:spPr>
        <p:txBody>
          <a:bodyPr>
            <a:normAutofit/>
          </a:bodyPr>
          <a:lstStyle/>
          <a:p>
            <a:r>
              <a:rPr lang="en-US" sz="3000"/>
              <a:t>Service Lane VSC</a:t>
            </a:r>
          </a:p>
        </p:txBody>
      </p:sp>
      <p:sp>
        <p:nvSpPr>
          <p:cNvPr id="4" name="TextBox 3">
            <a:extLst>
              <a:ext uri="{FF2B5EF4-FFF2-40B4-BE49-F238E27FC236}">
                <a16:creationId xmlns:a16="http://schemas.microsoft.com/office/drawing/2014/main" id="{DBEB619F-A3D6-AC07-3E69-266F1AB3B4E7}"/>
              </a:ext>
            </a:extLst>
          </p:cNvPr>
          <p:cNvSpPr txBox="1"/>
          <p:nvPr/>
        </p:nvSpPr>
        <p:spPr>
          <a:xfrm>
            <a:off x="529390" y="1253713"/>
            <a:ext cx="6123201" cy="3893374"/>
          </a:xfrm>
          <a:prstGeom prst="rect">
            <a:avLst/>
          </a:prstGeom>
          <a:noFill/>
        </p:spPr>
        <p:txBody>
          <a:bodyPr wrap="square" lIns="91440" tIns="45720" rIns="91440" bIns="45720" anchor="t">
            <a:spAutoFit/>
          </a:bodyPr>
          <a:lstStyle/>
          <a:p>
            <a:pPr>
              <a:lnSpc>
                <a:spcPct val="100000"/>
              </a:lnSpc>
              <a:spcAft>
                <a:spcPts val="1200"/>
              </a:spcAft>
            </a:pPr>
            <a:r>
              <a:rPr lang="en-US" sz="2400" dirty="0">
                <a:latin typeface="Arial"/>
                <a:cs typeface="Arial"/>
              </a:rPr>
              <a:t>Service Lane coverage allows dealers to sell a GWC VSC to a customer after the date of vehicle sale.  </a:t>
            </a:r>
          </a:p>
          <a:p>
            <a:pPr marL="800100" lvl="1" indent="-342900">
              <a:spcBef>
                <a:spcPts val="600"/>
              </a:spcBef>
              <a:spcAft>
                <a:spcPts val="600"/>
              </a:spcAft>
              <a:buClr>
                <a:srgbClr val="F79521"/>
              </a:buClr>
              <a:buSzPct val="80000"/>
              <a:buFont typeface="Arial" panose="020B0604020202020204" pitchFamily="34" charset="0"/>
              <a:buChar char="•"/>
            </a:pPr>
            <a:r>
              <a:rPr lang="en-US" sz="2000" dirty="0">
                <a:solidFill>
                  <a:schemeClr val="tx1">
                    <a:lumMod val="75000"/>
                    <a:lumOff val="25000"/>
                  </a:schemeClr>
                </a:solidFill>
                <a:latin typeface="Arial"/>
                <a:cs typeface="Arial"/>
              </a:rPr>
              <a:t>Service Lane is used coverage </a:t>
            </a:r>
          </a:p>
          <a:p>
            <a:pPr marL="800100" lvl="1" indent="-342900">
              <a:spcBef>
                <a:spcPts val="600"/>
              </a:spcBef>
              <a:spcAft>
                <a:spcPts val="600"/>
              </a:spcAft>
              <a:buClr>
                <a:srgbClr val="F79521"/>
              </a:buClr>
              <a:buSzPct val="80000"/>
              <a:buFont typeface="Arial" panose="020B0604020202020204" pitchFamily="34" charset="0"/>
              <a:buChar char="•"/>
            </a:pPr>
            <a:r>
              <a:rPr lang="en-US" sz="2000" dirty="0">
                <a:solidFill>
                  <a:schemeClr val="tx1">
                    <a:lumMod val="75000"/>
                    <a:lumOff val="25000"/>
                  </a:schemeClr>
                </a:solidFill>
                <a:latin typeface="Arial"/>
                <a:cs typeface="Arial"/>
              </a:rPr>
              <a:t>No inspection required</a:t>
            </a:r>
          </a:p>
          <a:p>
            <a:pPr marL="800100" lvl="1" indent="-342900">
              <a:spcBef>
                <a:spcPts val="600"/>
              </a:spcBef>
              <a:spcAft>
                <a:spcPts val="600"/>
              </a:spcAft>
              <a:buClr>
                <a:srgbClr val="F79521"/>
              </a:buClr>
              <a:buSzPct val="80000"/>
              <a:buFont typeface="Arial" panose="020B0604020202020204" pitchFamily="34" charset="0"/>
              <a:buChar char="•"/>
            </a:pPr>
            <a:r>
              <a:rPr lang="en-US" sz="2000" dirty="0">
                <a:solidFill>
                  <a:schemeClr val="tx1">
                    <a:lumMod val="75000"/>
                    <a:lumOff val="25000"/>
                  </a:schemeClr>
                </a:solidFill>
                <a:latin typeface="Arial"/>
                <a:cs typeface="Arial"/>
              </a:rPr>
              <a:t>30-day + 1,000 mile waiting period</a:t>
            </a:r>
          </a:p>
          <a:p>
            <a:pPr marL="800100" lvl="1" indent="-342900">
              <a:spcBef>
                <a:spcPts val="600"/>
              </a:spcBef>
              <a:spcAft>
                <a:spcPts val="600"/>
              </a:spcAft>
              <a:buClr>
                <a:srgbClr val="F79521"/>
              </a:buClr>
              <a:buSzPct val="80000"/>
              <a:buFont typeface="Arial" panose="020B0604020202020204" pitchFamily="34" charset="0"/>
              <a:buChar char="•"/>
            </a:pPr>
            <a:r>
              <a:rPr lang="en-US" sz="2000" dirty="0">
                <a:solidFill>
                  <a:schemeClr val="tx1">
                    <a:lumMod val="75000"/>
                    <a:lumOff val="25000"/>
                  </a:schemeClr>
                </a:solidFill>
                <a:latin typeface="Arial"/>
                <a:cs typeface="Arial"/>
              </a:rPr>
              <a:t>Vehicles up to 15 years old and with up to 200,000 miles are eligible</a:t>
            </a:r>
          </a:p>
          <a:p>
            <a:pPr marL="800100" lvl="1" indent="-342900">
              <a:spcBef>
                <a:spcPts val="600"/>
              </a:spcBef>
              <a:spcAft>
                <a:spcPts val="600"/>
              </a:spcAft>
              <a:buClr>
                <a:srgbClr val="F79521"/>
              </a:buClr>
              <a:buSzPct val="80000"/>
              <a:buFont typeface="Arial" panose="020B0604020202020204" pitchFamily="34" charset="0"/>
              <a:buChar char="•"/>
            </a:pPr>
            <a:r>
              <a:rPr lang="en-US" sz="2000" dirty="0">
                <a:solidFill>
                  <a:schemeClr val="tx1">
                    <a:lumMod val="75000"/>
                    <a:lumOff val="25000"/>
                  </a:schemeClr>
                </a:solidFill>
                <a:latin typeface="Arial"/>
                <a:cs typeface="Arial"/>
              </a:rPr>
              <a:t>Terms of </a:t>
            </a:r>
            <a:r>
              <a:rPr lang="en-US" sz="2000" dirty="0">
                <a:latin typeface="Arial"/>
                <a:cs typeface="Arial"/>
              </a:rPr>
              <a:t>12, 24, 36 &amp; 48 </a:t>
            </a:r>
            <a:r>
              <a:rPr lang="en-US" sz="2000" dirty="0">
                <a:solidFill>
                  <a:schemeClr val="tx1">
                    <a:lumMod val="75000"/>
                    <a:lumOff val="25000"/>
                  </a:schemeClr>
                </a:solidFill>
                <a:latin typeface="Arial"/>
                <a:cs typeface="Arial"/>
              </a:rPr>
              <a:t>Months</a:t>
            </a:r>
          </a:p>
        </p:txBody>
      </p:sp>
      <p:pic>
        <p:nvPicPr>
          <p:cNvPr id="6" name="Picture Placeholder 10" descr="A picture containing tennis, player, hitting, ocean floor&#10;&#10;Description automatically generated">
            <a:extLst>
              <a:ext uri="{FF2B5EF4-FFF2-40B4-BE49-F238E27FC236}">
                <a16:creationId xmlns:a16="http://schemas.microsoft.com/office/drawing/2014/main" id="{56CA1499-6C54-D95D-CB5B-1A985E6AD49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6523" y="-64980"/>
            <a:ext cx="4320132" cy="6959924"/>
          </a:xfrm>
          <a:prstGeom prst="rect">
            <a:avLst/>
          </a:prstGeom>
        </p:spPr>
      </p:pic>
      <p:pic>
        <p:nvPicPr>
          <p:cNvPr id="7" name="Picture 6">
            <a:extLst>
              <a:ext uri="{FF2B5EF4-FFF2-40B4-BE49-F238E27FC236}">
                <a16:creationId xmlns:a16="http://schemas.microsoft.com/office/drawing/2014/main" id="{2933A843-10CD-CC31-EE3C-C4A8B027006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pic>
        <p:nvPicPr>
          <p:cNvPr id="8" name="Picture 7">
            <a:extLst>
              <a:ext uri="{FF2B5EF4-FFF2-40B4-BE49-F238E27FC236}">
                <a16:creationId xmlns:a16="http://schemas.microsoft.com/office/drawing/2014/main" id="{14690D8A-9E44-0AC1-1505-BFD3461B8F85}"/>
              </a:ext>
            </a:extLst>
          </p:cNvPr>
          <p:cNvPicPr>
            <a:picLocks noChangeAspect="1"/>
          </p:cNvPicPr>
          <p:nvPr/>
        </p:nvPicPr>
        <p:blipFill>
          <a:blip r:embed="rId5">
            <a:alphaModFix amt="40000"/>
            <a:extLst>
              <a:ext uri="{28A0092B-C50C-407E-A947-70E740481C1C}">
                <a14:useLocalDpi xmlns:a14="http://schemas.microsoft.com/office/drawing/2010/main"/>
              </a:ext>
            </a:extLst>
          </a:blip>
          <a:srcRect/>
          <a:stretch/>
        </p:blipFill>
        <p:spPr>
          <a:xfrm>
            <a:off x="8051800" y="914400"/>
            <a:ext cx="4572000" cy="4572000"/>
          </a:xfrm>
          <a:prstGeom prst="rect">
            <a:avLst/>
          </a:prstGeom>
        </p:spPr>
      </p:pic>
    </p:spTree>
    <p:extLst>
      <p:ext uri="{BB962C8B-B14F-4D97-AF65-F5344CB8AC3E}">
        <p14:creationId xmlns:p14="http://schemas.microsoft.com/office/powerpoint/2010/main" val="32994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1261" y="409953"/>
            <a:ext cx="10994521" cy="636681"/>
          </a:xfrm>
        </p:spPr>
        <p:txBody>
          <a:bodyPr>
            <a:normAutofit/>
          </a:bodyPr>
          <a:lstStyle/>
          <a:p>
            <a:r>
              <a:rPr lang="en-US" sz="3000"/>
              <a:t>Medium Duty Truck VSC</a:t>
            </a:r>
          </a:p>
        </p:txBody>
      </p:sp>
      <p:sp>
        <p:nvSpPr>
          <p:cNvPr id="4" name="TextBox 3">
            <a:extLst>
              <a:ext uri="{FF2B5EF4-FFF2-40B4-BE49-F238E27FC236}">
                <a16:creationId xmlns:a16="http://schemas.microsoft.com/office/drawing/2014/main" id="{D6B5E400-2580-E3EC-120D-FA1493E3E9D1}"/>
              </a:ext>
            </a:extLst>
          </p:cNvPr>
          <p:cNvSpPr txBox="1"/>
          <p:nvPr/>
        </p:nvSpPr>
        <p:spPr>
          <a:xfrm>
            <a:off x="529390" y="1379577"/>
            <a:ext cx="7039988" cy="5478423"/>
          </a:xfrm>
          <a:prstGeom prst="rect">
            <a:avLst/>
          </a:prstGeom>
          <a:noFill/>
        </p:spPr>
        <p:txBody>
          <a:bodyPr wrap="square" lIns="91440" tIns="45720" rIns="91440" bIns="45720" anchor="t">
            <a:spAutoFit/>
          </a:bodyPr>
          <a:lstStyle/>
          <a:p>
            <a:pPr marL="342900" indent="-342900" algn="l">
              <a:buClr>
                <a:srgbClr val="E97200"/>
              </a:buClr>
              <a:buFont typeface="Arial" panose="020B0604020202020204" pitchFamily="34" charset="0"/>
              <a:buChar char="•"/>
            </a:pPr>
            <a:r>
              <a:rPr lang="en-US" sz="2400" dirty="0">
                <a:latin typeface="Arial"/>
                <a:cs typeface="Arial"/>
              </a:rPr>
              <a:t>MDT </a:t>
            </a:r>
            <a:r>
              <a:rPr lang="en-US" sz="2400" b="0" i="0" u="none" strike="noStrike" baseline="0" dirty="0">
                <a:latin typeface="Arial"/>
                <a:cs typeface="Arial"/>
              </a:rPr>
              <a:t>classification is based on the gross vehicle weight rating. MDT covers such vehicles as Ford 450 and above, Chevrolet 4500 and above, Sprinter vans, box trucks, and more</a:t>
            </a:r>
          </a:p>
          <a:p>
            <a:pPr marL="342900" indent="-342900" algn="l">
              <a:buClr>
                <a:srgbClr val="E97200"/>
              </a:buCl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r>
              <a:rPr lang="en-US" sz="2400" b="0" i="0" u="none" strike="noStrike" baseline="0" dirty="0">
                <a:latin typeface="Arial"/>
                <a:cs typeface="Arial"/>
              </a:rPr>
              <a:t>Max GWVR increased to 26,000 lbs</a:t>
            </a:r>
            <a:r>
              <a:rPr lang="en-US" sz="2400" dirty="0">
                <a:latin typeface="Arial"/>
                <a:cs typeface="Arial"/>
              </a:rPr>
              <a:t>.</a:t>
            </a:r>
            <a:endParaRPr lang="en-US" sz="2400" b="0" i="0" u="none" strike="noStrike" baseline="0" dirty="0">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endParaRPr lang="en-US" sz="2400" b="0" i="0" u="none" strike="noStrike" baseline="0" dirty="0">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r>
              <a:rPr lang="en-US" sz="2400" b="0" i="0" u="none" strike="noStrike" baseline="0" dirty="0">
                <a:latin typeface="Arial"/>
                <a:cs typeface="Arial"/>
              </a:rPr>
              <a:t>MDT now offers the same coverage levels as Platinum and Gold:</a:t>
            </a:r>
            <a:endParaRPr lang="en-US" sz="2000" b="0" i="0" u="none" strike="noStrike" baseline="0" dirty="0">
              <a:latin typeface="Arial"/>
              <a:cs typeface="Arial"/>
            </a:endParaRPr>
          </a:p>
          <a:p>
            <a:pPr marL="800100" lvl="1" indent="-342900">
              <a:buClr>
                <a:schemeClr val="bg1">
                  <a:lumMod val="50000"/>
                </a:schemeClr>
              </a:buClr>
              <a:buFont typeface="Courier New" panose="02070309020205020404" pitchFamily="49" charset="0"/>
              <a:buChar char="o"/>
            </a:pPr>
            <a:r>
              <a:rPr lang="en-US" dirty="0">
                <a:latin typeface="Arial"/>
                <a:cs typeface="Arial"/>
              </a:rPr>
              <a:t>Exclusionary</a:t>
            </a:r>
          </a:p>
          <a:p>
            <a:pPr marL="800100" lvl="1" indent="-342900">
              <a:buClr>
                <a:schemeClr val="bg1">
                  <a:lumMod val="50000"/>
                </a:schemeClr>
              </a:buClr>
              <a:buFont typeface="Courier New" panose="02070309020205020404" pitchFamily="49" charset="0"/>
              <a:buChar char="o"/>
            </a:pPr>
            <a:r>
              <a:rPr lang="en-US" b="0" i="0" u="none" strike="noStrike" baseline="0" dirty="0">
                <a:latin typeface="Arial"/>
                <a:cs typeface="Arial"/>
              </a:rPr>
              <a:t>Comprehensive</a:t>
            </a:r>
          </a:p>
          <a:p>
            <a:pPr marL="800100" lvl="1" indent="-342900">
              <a:buClr>
                <a:schemeClr val="bg1">
                  <a:lumMod val="50000"/>
                </a:schemeClr>
              </a:buClr>
              <a:buFont typeface="Courier New" panose="02070309020205020404" pitchFamily="49" charset="0"/>
              <a:buChar char="o"/>
            </a:pPr>
            <a:r>
              <a:rPr lang="en-US" dirty="0">
                <a:latin typeface="Arial"/>
                <a:cs typeface="Arial"/>
              </a:rPr>
              <a:t>Essential</a:t>
            </a:r>
          </a:p>
          <a:p>
            <a:pPr marL="800100" lvl="1" indent="-342900">
              <a:buClr>
                <a:schemeClr val="bg1">
                  <a:lumMod val="50000"/>
                </a:schemeClr>
              </a:buClr>
              <a:buFont typeface="Courier New" panose="02070309020205020404" pitchFamily="49" charset="0"/>
              <a:buChar char="o"/>
            </a:pPr>
            <a:r>
              <a:rPr lang="en-US" b="0" i="0" u="none" strike="noStrike" baseline="0" dirty="0">
                <a:latin typeface="Arial"/>
                <a:cs typeface="Arial"/>
              </a:rPr>
              <a:t>Powertrain Plus</a:t>
            </a:r>
          </a:p>
          <a:p>
            <a:pPr lvl="1"/>
            <a:endParaRPr lang="en-US" sz="2000" b="0" i="0" u="none" strike="noStrike" baseline="0" dirty="0"/>
          </a:p>
          <a:p>
            <a:pPr algn="l"/>
            <a:endParaRPr lang="en-US" dirty="0">
              <a:solidFill>
                <a:schemeClr val="tx1"/>
              </a:solidFill>
            </a:endParaRPr>
          </a:p>
          <a:p>
            <a:pPr algn="l"/>
            <a:endParaRPr lang="en-US" sz="2400" dirty="0">
              <a:solidFill>
                <a:schemeClr val="tx1"/>
              </a:solidFill>
            </a:endParaRPr>
          </a:p>
        </p:txBody>
      </p:sp>
      <p:pic>
        <p:nvPicPr>
          <p:cNvPr id="6" name="Picture Placeholder 10" descr="A picture containing tennis, player, hitting, ocean floor&#10;&#10;Description automatically generated">
            <a:extLst>
              <a:ext uri="{FF2B5EF4-FFF2-40B4-BE49-F238E27FC236}">
                <a16:creationId xmlns:a16="http://schemas.microsoft.com/office/drawing/2014/main" id="{DB93F815-6032-C5E4-8A51-4169E976D7B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6523" y="-64980"/>
            <a:ext cx="4320132" cy="6959924"/>
          </a:xfrm>
          <a:prstGeom prst="rect">
            <a:avLst/>
          </a:prstGeom>
        </p:spPr>
      </p:pic>
      <p:pic>
        <p:nvPicPr>
          <p:cNvPr id="7" name="Picture 6">
            <a:extLst>
              <a:ext uri="{FF2B5EF4-FFF2-40B4-BE49-F238E27FC236}">
                <a16:creationId xmlns:a16="http://schemas.microsoft.com/office/drawing/2014/main" id="{08049E39-9A48-C5D0-F30F-A34B00318D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pic>
        <p:nvPicPr>
          <p:cNvPr id="8" name="Picture 7">
            <a:extLst>
              <a:ext uri="{FF2B5EF4-FFF2-40B4-BE49-F238E27FC236}">
                <a16:creationId xmlns:a16="http://schemas.microsoft.com/office/drawing/2014/main" id="{47DC341F-3F81-B126-20DE-E2C6F5E1E0AC}"/>
              </a:ext>
            </a:extLst>
          </p:cNvPr>
          <p:cNvPicPr>
            <a:picLocks noChangeAspect="1"/>
          </p:cNvPicPr>
          <p:nvPr/>
        </p:nvPicPr>
        <p:blipFill>
          <a:blip r:embed="rId5">
            <a:alphaModFix amt="40000"/>
            <a:extLst>
              <a:ext uri="{28A0092B-C50C-407E-A947-70E740481C1C}">
                <a14:useLocalDpi xmlns:a14="http://schemas.microsoft.com/office/drawing/2010/main"/>
              </a:ext>
            </a:extLst>
          </a:blip>
          <a:srcRect/>
          <a:stretch/>
        </p:blipFill>
        <p:spPr>
          <a:xfrm>
            <a:off x="8051800" y="914400"/>
            <a:ext cx="4572000" cy="4572000"/>
          </a:xfrm>
          <a:prstGeom prst="rect">
            <a:avLst/>
          </a:prstGeom>
        </p:spPr>
      </p:pic>
    </p:spTree>
    <p:extLst>
      <p:ext uri="{BB962C8B-B14F-4D97-AF65-F5344CB8AC3E}">
        <p14:creationId xmlns:p14="http://schemas.microsoft.com/office/powerpoint/2010/main" val="47681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9390" y="409953"/>
            <a:ext cx="10994521" cy="636681"/>
          </a:xfrm>
        </p:spPr>
        <p:txBody>
          <a:bodyPr>
            <a:normAutofit/>
          </a:bodyPr>
          <a:lstStyle/>
          <a:p>
            <a:r>
              <a:rPr lang="en-US" sz="3000"/>
              <a:t>Certified Pre-Owned </a:t>
            </a:r>
          </a:p>
        </p:txBody>
      </p:sp>
      <p:sp>
        <p:nvSpPr>
          <p:cNvPr id="4" name="TextBox 3">
            <a:extLst>
              <a:ext uri="{FF2B5EF4-FFF2-40B4-BE49-F238E27FC236}">
                <a16:creationId xmlns:a16="http://schemas.microsoft.com/office/drawing/2014/main" id="{D6B5E400-2580-E3EC-120D-FA1493E3E9D1}"/>
              </a:ext>
            </a:extLst>
          </p:cNvPr>
          <p:cNvSpPr txBox="1"/>
          <p:nvPr/>
        </p:nvSpPr>
        <p:spPr>
          <a:xfrm>
            <a:off x="529389" y="1361788"/>
            <a:ext cx="6414749" cy="5232202"/>
          </a:xfrm>
          <a:prstGeom prst="rect">
            <a:avLst/>
          </a:prstGeom>
          <a:noFill/>
        </p:spPr>
        <p:txBody>
          <a:bodyPr wrap="square">
            <a:spAutoFit/>
          </a:bodyPr>
          <a:lstStyle/>
          <a:p>
            <a:pPr algn="l"/>
            <a:r>
              <a:rPr lang="en-US" sz="2400" b="0" i="0" u="none" strike="noStrike" baseline="0">
                <a:solidFill>
                  <a:srgbClr val="39383A"/>
                </a:solidFill>
                <a:latin typeface="Arial" panose="020B0604020202020204" pitchFamily="34" charset="0"/>
                <a:cs typeface="Arial" panose="020B0604020202020204" pitchFamily="34" charset="0"/>
              </a:rPr>
              <a:t>Realize the benefits of a Certified Pre-Owned program on used vehicles that fall outside of other CPO programs. </a:t>
            </a:r>
          </a:p>
          <a:p>
            <a:pPr algn="l"/>
            <a:endParaRPr lang="en-US" sz="2000">
              <a:solidFill>
                <a:srgbClr val="39383A"/>
              </a:solidFill>
              <a:latin typeface="Arial" panose="020B0604020202020204" pitchFamily="34" charset="0"/>
              <a:cs typeface="Arial" panose="020B0604020202020204" pitchFamily="34" charset="0"/>
            </a:endParaRPr>
          </a:p>
          <a:p>
            <a:pPr algn="l"/>
            <a:r>
              <a:rPr lang="en-US" sz="2400" b="0" i="0" u="none" strike="noStrike" baseline="0">
                <a:solidFill>
                  <a:srgbClr val="39383A"/>
                </a:solidFill>
                <a:latin typeface="Arial" panose="020B0604020202020204" pitchFamily="34" charset="0"/>
                <a:cs typeface="Arial" panose="020B0604020202020204" pitchFamily="34" charset="0"/>
              </a:rPr>
              <a:t>Differentiating your inventory from the competition with GWC Warranty Certified helps dealers drive results from their </a:t>
            </a:r>
            <a:br>
              <a:rPr lang="en-US" sz="2400" b="0" i="0" u="none" strike="noStrike" baseline="0">
                <a:solidFill>
                  <a:srgbClr val="39383A"/>
                </a:solidFill>
                <a:latin typeface="Arial" panose="020B0604020202020204" pitchFamily="34" charset="0"/>
                <a:cs typeface="Arial" panose="020B0604020202020204" pitchFamily="34" charset="0"/>
              </a:rPr>
            </a:br>
            <a:r>
              <a:rPr lang="en-US" sz="2400" b="0" i="0" u="none" strike="noStrike" baseline="0">
                <a:solidFill>
                  <a:srgbClr val="39383A"/>
                </a:solidFill>
                <a:latin typeface="Arial" panose="020B0604020202020204" pitchFamily="34" charset="0"/>
                <a:cs typeface="Arial" panose="020B0604020202020204" pitchFamily="34" charset="0"/>
              </a:rPr>
              <a:t>used-car operations.</a:t>
            </a:r>
            <a:r>
              <a:rPr lang="en-US" sz="2000">
                <a:latin typeface="Arial" panose="020B0604020202020204" pitchFamily="34" charset="0"/>
                <a:cs typeface="Arial" panose="020B0604020202020204" pitchFamily="34" charset="0"/>
              </a:rPr>
              <a:t> </a:t>
            </a:r>
            <a:endParaRPr lang="en-US" sz="2000" b="0" i="0" u="none" strike="noStrike" baseline="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r>
              <a:rPr lang="en-US" sz="2000" b="0" i="0" u="none" strike="noStrike" baseline="0">
                <a:solidFill>
                  <a:schemeClr val="tx1">
                    <a:lumMod val="75000"/>
                    <a:lumOff val="25000"/>
                  </a:schemeClr>
                </a:solidFill>
                <a:latin typeface="Arial" panose="020B0604020202020204" pitchFamily="34" charset="0"/>
                <a:cs typeface="Arial" panose="020B0604020202020204" pitchFamily="34" charset="0"/>
              </a:rPr>
              <a:t>Both 3 and 6-month terms available</a:t>
            </a:r>
          </a:p>
          <a:p>
            <a:pPr marL="342900" indent="-342900" algn="l">
              <a:buClr>
                <a:srgbClr val="E97200"/>
              </a:buClr>
              <a:buFont typeface="Arial" panose="020B0604020202020204" pitchFamily="34" charset="0"/>
              <a:buChar char="•"/>
            </a:pPr>
            <a:endParaRPr lang="en-US" sz="2000" b="0" i="0" u="none" strike="noStrike" baseline="0">
              <a:solidFill>
                <a:schemeClr val="tx1">
                  <a:lumMod val="75000"/>
                  <a:lumOff val="25000"/>
                </a:schemeClr>
              </a:solidFill>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r>
              <a:rPr lang="en-US" sz="2000" b="0" i="0" u="none" strike="noStrike" baseline="0">
                <a:solidFill>
                  <a:schemeClr val="tx1">
                    <a:lumMod val="75000"/>
                    <a:lumOff val="25000"/>
                  </a:schemeClr>
                </a:solidFill>
                <a:latin typeface="Arial" panose="020B0604020202020204" pitchFamily="34" charset="0"/>
                <a:cs typeface="Arial" panose="020B0604020202020204" pitchFamily="34" charset="0"/>
              </a:rPr>
              <a:t>Vehicles up to 20 years/200,000 miles are eligible</a:t>
            </a:r>
          </a:p>
          <a:p>
            <a:pPr lvl="1"/>
            <a:endParaRPr lang="en-US" sz="2000" b="0" i="0" u="none" strike="noStrike" baseline="0"/>
          </a:p>
          <a:p>
            <a:pPr algn="l"/>
            <a:endParaRPr lang="en-US">
              <a:solidFill>
                <a:schemeClr val="tx1"/>
              </a:solidFill>
            </a:endParaRPr>
          </a:p>
          <a:p>
            <a:pPr algn="l"/>
            <a:endParaRPr lang="en-US" sz="2400">
              <a:solidFill>
                <a:schemeClr val="tx1"/>
              </a:solidFill>
            </a:endParaRPr>
          </a:p>
        </p:txBody>
      </p:sp>
      <p:pic>
        <p:nvPicPr>
          <p:cNvPr id="6" name="Picture Placeholder 10" descr="A picture containing tennis, player, hitting, ocean floor&#10;&#10;Description automatically generated">
            <a:extLst>
              <a:ext uri="{FF2B5EF4-FFF2-40B4-BE49-F238E27FC236}">
                <a16:creationId xmlns:a16="http://schemas.microsoft.com/office/drawing/2014/main" id="{12BC6E55-F64E-48AA-C1A0-0D4F7539A5E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6523" y="-64980"/>
            <a:ext cx="4320132" cy="6959924"/>
          </a:xfrm>
          <a:prstGeom prst="rect">
            <a:avLst/>
          </a:prstGeom>
        </p:spPr>
      </p:pic>
      <p:pic>
        <p:nvPicPr>
          <p:cNvPr id="7" name="Picture 6">
            <a:extLst>
              <a:ext uri="{FF2B5EF4-FFF2-40B4-BE49-F238E27FC236}">
                <a16:creationId xmlns:a16="http://schemas.microsoft.com/office/drawing/2014/main" id="{1EEE58F5-2978-CDED-9287-99AFCD4DD67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pic>
        <p:nvPicPr>
          <p:cNvPr id="8" name="Picture 7">
            <a:extLst>
              <a:ext uri="{FF2B5EF4-FFF2-40B4-BE49-F238E27FC236}">
                <a16:creationId xmlns:a16="http://schemas.microsoft.com/office/drawing/2014/main" id="{402368EB-E86E-F637-67D0-6D6E6B66615E}"/>
              </a:ext>
            </a:extLst>
          </p:cNvPr>
          <p:cNvPicPr>
            <a:picLocks noChangeAspect="1"/>
          </p:cNvPicPr>
          <p:nvPr/>
        </p:nvPicPr>
        <p:blipFill>
          <a:blip r:embed="rId5">
            <a:alphaModFix amt="40000"/>
            <a:extLst>
              <a:ext uri="{28A0092B-C50C-407E-A947-70E740481C1C}">
                <a14:useLocalDpi xmlns:a14="http://schemas.microsoft.com/office/drawing/2010/main"/>
              </a:ext>
            </a:extLst>
          </a:blip>
          <a:srcRect/>
          <a:stretch/>
        </p:blipFill>
        <p:spPr>
          <a:xfrm>
            <a:off x="8051800" y="914400"/>
            <a:ext cx="4572000" cy="4572000"/>
          </a:xfrm>
          <a:prstGeom prst="rect">
            <a:avLst/>
          </a:prstGeom>
        </p:spPr>
      </p:pic>
    </p:spTree>
    <p:extLst>
      <p:ext uri="{BB962C8B-B14F-4D97-AF65-F5344CB8AC3E}">
        <p14:creationId xmlns:p14="http://schemas.microsoft.com/office/powerpoint/2010/main" val="20154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529390" y="409953"/>
            <a:ext cx="10994521" cy="636681"/>
          </a:xfrm>
        </p:spPr>
        <p:txBody>
          <a:bodyPr>
            <a:normAutofit/>
          </a:bodyPr>
          <a:lstStyle/>
          <a:p>
            <a:r>
              <a:rPr lang="en-US" sz="3000"/>
              <a:t>GAP </a:t>
            </a:r>
          </a:p>
        </p:txBody>
      </p:sp>
      <p:sp>
        <p:nvSpPr>
          <p:cNvPr id="4" name="TextBox 3">
            <a:extLst>
              <a:ext uri="{FF2B5EF4-FFF2-40B4-BE49-F238E27FC236}">
                <a16:creationId xmlns:a16="http://schemas.microsoft.com/office/drawing/2014/main" id="{D6B5E400-2580-E3EC-120D-FA1493E3E9D1}"/>
              </a:ext>
            </a:extLst>
          </p:cNvPr>
          <p:cNvSpPr txBox="1"/>
          <p:nvPr/>
        </p:nvSpPr>
        <p:spPr>
          <a:xfrm>
            <a:off x="401798" y="1163036"/>
            <a:ext cx="7032671" cy="4508157"/>
          </a:xfrm>
          <a:prstGeom prst="rect">
            <a:avLst/>
          </a:prstGeom>
          <a:noFill/>
        </p:spPr>
        <p:txBody>
          <a:bodyPr wrap="square">
            <a:spAutoFit/>
          </a:bodyPr>
          <a:lstStyle/>
          <a:p>
            <a:pPr marL="285750" indent="-285750">
              <a:lnSpc>
                <a:spcPct val="110000"/>
              </a:lnSpc>
              <a:spcAft>
                <a:spcPts val="1000"/>
              </a:spcAft>
              <a:buClr>
                <a:srgbClr val="E97200"/>
              </a:buClr>
              <a:buSzPct val="1000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Protects against financial loss in the event the vehicle is declared a total loss.</a:t>
            </a:r>
          </a:p>
          <a:p>
            <a:pPr marL="285750" indent="-285750">
              <a:lnSpc>
                <a:spcPct val="110000"/>
              </a:lnSpc>
              <a:spcAft>
                <a:spcPts val="1000"/>
              </a:spcAft>
              <a:buClr>
                <a:srgbClr val="E97200"/>
              </a:buClr>
              <a:buSzPct val="1000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Waives the difference between the outstanding loan (or lease) payoff balance on the date of loss, and the primary insurance settlement.</a:t>
            </a:r>
          </a:p>
          <a:p>
            <a:pPr marL="285750" indent="-285750">
              <a:lnSpc>
                <a:spcPct val="110000"/>
              </a:lnSpc>
              <a:spcAft>
                <a:spcPts val="1000"/>
              </a:spcAft>
              <a:buClr>
                <a:srgbClr val="E97200"/>
              </a:buClr>
              <a:buSzPct val="1000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GAP will cover up to $50,000 or up to 150% of the gap between your insurance settlement and your finance agreement balance.</a:t>
            </a:r>
          </a:p>
          <a:p>
            <a:pPr marL="285750" indent="-285750">
              <a:lnSpc>
                <a:spcPct val="110000"/>
              </a:lnSpc>
              <a:spcAft>
                <a:spcPts val="1000"/>
              </a:spcAft>
              <a:buClr>
                <a:srgbClr val="E97200"/>
              </a:buClr>
              <a:buSzPct val="1000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Plus, as an optional benefit GWC GAP covers up to $1,000 of your insurance deductible.</a:t>
            </a:r>
          </a:p>
        </p:txBody>
      </p:sp>
      <p:pic>
        <p:nvPicPr>
          <p:cNvPr id="6" name="Picture Placeholder 10" descr="A picture containing tennis, player, hitting, ocean floor&#10;&#10;Description automatically generated">
            <a:extLst>
              <a:ext uri="{FF2B5EF4-FFF2-40B4-BE49-F238E27FC236}">
                <a16:creationId xmlns:a16="http://schemas.microsoft.com/office/drawing/2014/main" id="{2907769E-B117-A98E-13E0-19EA4E1F224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6523" y="-64980"/>
            <a:ext cx="4320132" cy="6959924"/>
          </a:xfrm>
          <a:prstGeom prst="rect">
            <a:avLst/>
          </a:prstGeom>
        </p:spPr>
      </p:pic>
      <p:pic>
        <p:nvPicPr>
          <p:cNvPr id="7" name="Picture 6">
            <a:extLst>
              <a:ext uri="{FF2B5EF4-FFF2-40B4-BE49-F238E27FC236}">
                <a16:creationId xmlns:a16="http://schemas.microsoft.com/office/drawing/2014/main" id="{3EB5F993-A8A0-614D-5C55-062FDC8D88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pic>
        <p:nvPicPr>
          <p:cNvPr id="8" name="Picture 7">
            <a:extLst>
              <a:ext uri="{FF2B5EF4-FFF2-40B4-BE49-F238E27FC236}">
                <a16:creationId xmlns:a16="http://schemas.microsoft.com/office/drawing/2014/main" id="{64EA2935-F021-698D-133F-79EB999CC638}"/>
              </a:ext>
            </a:extLst>
          </p:cNvPr>
          <p:cNvPicPr>
            <a:picLocks noChangeAspect="1"/>
          </p:cNvPicPr>
          <p:nvPr/>
        </p:nvPicPr>
        <p:blipFill>
          <a:blip r:embed="rId5">
            <a:alphaModFix amt="40000"/>
          </a:blip>
          <a:srcRect/>
          <a:stretch/>
        </p:blipFill>
        <p:spPr>
          <a:xfrm>
            <a:off x="8051800" y="914400"/>
            <a:ext cx="4572000" cy="4572000"/>
          </a:xfrm>
          <a:prstGeom prst="rect">
            <a:avLst/>
          </a:prstGeom>
        </p:spPr>
      </p:pic>
    </p:spTree>
    <p:extLst>
      <p:ext uri="{BB962C8B-B14F-4D97-AF65-F5344CB8AC3E}">
        <p14:creationId xmlns:p14="http://schemas.microsoft.com/office/powerpoint/2010/main" val="333777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374BDE4-8BD6-CB68-5397-6627835B9B3C}"/>
              </a:ext>
            </a:extLst>
          </p:cNvPr>
          <p:cNvSpPr>
            <a:spLocks noGrp="1"/>
          </p:cNvSpPr>
          <p:nvPr>
            <p:ph type="subTitle" idx="1"/>
          </p:nvPr>
        </p:nvSpPr>
        <p:spPr/>
        <p:txBody>
          <a:bodyPr/>
          <a:lstStyle/>
          <a:p>
            <a:r>
              <a:rPr lang="en-US"/>
              <a:t>GWC Profit Programs</a:t>
            </a:r>
          </a:p>
        </p:txBody>
      </p:sp>
    </p:spTree>
    <p:extLst>
      <p:ext uri="{BB962C8B-B14F-4D97-AF65-F5344CB8AC3E}">
        <p14:creationId xmlns:p14="http://schemas.microsoft.com/office/powerpoint/2010/main" val="216022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672CE-A397-8983-D7B2-A6AC11195C51}"/>
              </a:ext>
            </a:extLst>
          </p:cNvPr>
          <p:cNvSpPr>
            <a:spLocks noGrp="1"/>
          </p:cNvSpPr>
          <p:nvPr>
            <p:ph idx="1"/>
          </p:nvPr>
        </p:nvSpPr>
        <p:spPr>
          <a:xfrm>
            <a:off x="443086" y="1544306"/>
            <a:ext cx="6124982" cy="4351338"/>
          </a:xfrm>
        </p:spPr>
        <p:txBody>
          <a:bodyPr>
            <a:normAutofit/>
          </a:bodyPr>
          <a:lstStyle/>
          <a:p>
            <a:pPr marL="0" indent="0">
              <a:lnSpc>
                <a:spcPct val="100000"/>
              </a:lnSpc>
              <a:spcAft>
                <a:spcPts val="1200"/>
              </a:spcAft>
              <a:buNone/>
            </a:pPr>
            <a:r>
              <a:rPr lang="en-US" sz="2000" dirty="0">
                <a:solidFill>
                  <a:schemeClr val="tx1"/>
                </a:solidFill>
              </a:rPr>
              <a:t>We’re committed to working with our agents and their dealer partners to determine which of our equity programs best suit their needs and financial goals.</a:t>
            </a:r>
            <a:endParaRPr lang="en-US" sz="2000" dirty="0">
              <a:solidFill>
                <a:schemeClr val="tx1">
                  <a:lumMod val="75000"/>
                  <a:lumOff val="25000"/>
                </a:schemeClr>
              </a:solidFill>
            </a:endParaRPr>
          </a:p>
          <a:p>
            <a:pPr marL="713232" indent="-347472">
              <a:lnSpc>
                <a:spcPct val="100000"/>
              </a:lnSpc>
              <a:spcBef>
                <a:spcPts val="600"/>
              </a:spcBef>
              <a:spcAft>
                <a:spcPts val="600"/>
              </a:spcAft>
              <a:buClr>
                <a:srgbClr val="E97200"/>
              </a:buClr>
              <a:buFont typeface="Arial" panose="020B0604020202020204" pitchFamily="34" charset="0"/>
              <a:buChar char="•"/>
            </a:pPr>
            <a:r>
              <a:rPr lang="en-US" sz="1800" dirty="0">
                <a:solidFill>
                  <a:schemeClr val="tx1">
                    <a:lumMod val="75000"/>
                    <a:lumOff val="25000"/>
                  </a:schemeClr>
                </a:solidFill>
              </a:rPr>
              <a:t>Cash Back Bonus Program</a:t>
            </a:r>
          </a:p>
          <a:p>
            <a:pPr marL="713232" indent="-347472">
              <a:lnSpc>
                <a:spcPct val="100000"/>
              </a:lnSpc>
              <a:spcBef>
                <a:spcPts val="600"/>
              </a:spcBef>
              <a:spcAft>
                <a:spcPts val="600"/>
              </a:spcAft>
              <a:buClr>
                <a:srgbClr val="E97200"/>
              </a:buClr>
              <a:buFont typeface="Arial" panose="020B0604020202020204" pitchFamily="34" charset="0"/>
              <a:buChar char="•"/>
            </a:pPr>
            <a:r>
              <a:rPr lang="en-US" sz="1800" dirty="0">
                <a:solidFill>
                  <a:schemeClr val="tx1">
                    <a:lumMod val="75000"/>
                    <a:lumOff val="25000"/>
                  </a:schemeClr>
                </a:solidFill>
              </a:rPr>
              <a:t>Wealth Builder Profit Sharing</a:t>
            </a:r>
          </a:p>
          <a:p>
            <a:pPr marL="713232" indent="-347472">
              <a:lnSpc>
                <a:spcPct val="100000"/>
              </a:lnSpc>
              <a:spcBef>
                <a:spcPts val="600"/>
              </a:spcBef>
              <a:spcAft>
                <a:spcPts val="600"/>
              </a:spcAft>
              <a:buClr>
                <a:srgbClr val="E97200"/>
              </a:buClr>
            </a:pPr>
            <a:r>
              <a:rPr lang="en-US" sz="1800" dirty="0">
                <a:solidFill>
                  <a:schemeClr val="tx1">
                    <a:lumMod val="75000"/>
                    <a:lumOff val="25000"/>
                  </a:schemeClr>
                </a:solidFill>
              </a:rPr>
              <a:t>Reinsurance</a:t>
            </a:r>
          </a:p>
          <a:p>
            <a:pPr marL="713232" indent="-347472">
              <a:lnSpc>
                <a:spcPct val="100000"/>
              </a:lnSpc>
              <a:spcBef>
                <a:spcPts val="600"/>
              </a:spcBef>
              <a:spcAft>
                <a:spcPts val="600"/>
              </a:spcAft>
              <a:buClr>
                <a:srgbClr val="E97200"/>
              </a:buClr>
              <a:buFont typeface="Arial" panose="020B0604020202020204" pitchFamily="34" charset="0"/>
              <a:buChar char="•"/>
            </a:pPr>
            <a:r>
              <a:rPr lang="en-US" sz="1800" dirty="0">
                <a:solidFill>
                  <a:schemeClr val="tx1">
                    <a:lumMod val="75000"/>
                    <a:lumOff val="25000"/>
                  </a:schemeClr>
                </a:solidFill>
              </a:rPr>
              <a:t>We provide full reporting and analytics to help </a:t>
            </a:r>
            <a:br>
              <a:rPr lang="en-US" sz="1800" dirty="0">
                <a:solidFill>
                  <a:schemeClr val="tx1">
                    <a:lumMod val="75000"/>
                    <a:lumOff val="25000"/>
                  </a:schemeClr>
                </a:solidFill>
              </a:rPr>
            </a:br>
            <a:r>
              <a:rPr lang="en-US" sz="1800" dirty="0">
                <a:solidFill>
                  <a:schemeClr val="tx1">
                    <a:lumMod val="75000"/>
                    <a:lumOff val="25000"/>
                  </a:schemeClr>
                </a:solidFill>
              </a:rPr>
              <a:t>you and your dealers manage their programs.</a:t>
            </a:r>
          </a:p>
        </p:txBody>
      </p:sp>
      <p:sp>
        <p:nvSpPr>
          <p:cNvPr id="3" name="Title 2">
            <a:extLst>
              <a:ext uri="{FF2B5EF4-FFF2-40B4-BE49-F238E27FC236}">
                <a16:creationId xmlns:a16="http://schemas.microsoft.com/office/drawing/2014/main" id="{B65869F0-2CF8-9083-82D8-28188A962AD3}"/>
              </a:ext>
            </a:extLst>
          </p:cNvPr>
          <p:cNvSpPr>
            <a:spLocks noGrp="1"/>
          </p:cNvSpPr>
          <p:nvPr>
            <p:ph type="title"/>
          </p:nvPr>
        </p:nvSpPr>
        <p:spPr/>
        <p:txBody>
          <a:bodyPr/>
          <a:lstStyle/>
          <a:p>
            <a:r>
              <a:rPr lang="en-US"/>
              <a:t>Profit-Building Programs</a:t>
            </a:r>
          </a:p>
        </p:txBody>
      </p:sp>
      <p:pic>
        <p:nvPicPr>
          <p:cNvPr id="6" name="Picture 5" descr="A graph with an arrow pointing up&#10;&#10;Description automatically generated">
            <a:extLst>
              <a:ext uri="{FF2B5EF4-FFF2-40B4-BE49-F238E27FC236}">
                <a16:creationId xmlns:a16="http://schemas.microsoft.com/office/drawing/2014/main" id="{6AF34FFC-CCC5-FF6E-495B-39089228D3CC}"/>
              </a:ext>
            </a:extLst>
          </p:cNvPr>
          <p:cNvPicPr>
            <a:picLocks noChangeAspect="1"/>
          </p:cNvPicPr>
          <p:nvPr/>
        </p:nvPicPr>
        <p:blipFill>
          <a:blip r:embed="rId2"/>
          <a:stretch>
            <a:fillRect/>
          </a:stretch>
        </p:blipFill>
        <p:spPr>
          <a:xfrm>
            <a:off x="7162800" y="1395916"/>
            <a:ext cx="5029200" cy="3688080"/>
          </a:xfrm>
          <a:prstGeom prst="rect">
            <a:avLst/>
          </a:prstGeom>
        </p:spPr>
      </p:pic>
    </p:spTree>
    <p:extLst>
      <p:ext uri="{BB962C8B-B14F-4D97-AF65-F5344CB8AC3E}">
        <p14:creationId xmlns:p14="http://schemas.microsoft.com/office/powerpoint/2010/main" val="157231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672CE-A397-8983-D7B2-A6AC11195C51}"/>
              </a:ext>
            </a:extLst>
          </p:cNvPr>
          <p:cNvSpPr>
            <a:spLocks noGrp="1"/>
          </p:cNvSpPr>
          <p:nvPr>
            <p:ph idx="1"/>
          </p:nvPr>
        </p:nvSpPr>
        <p:spPr>
          <a:xfrm>
            <a:off x="443086" y="1544306"/>
            <a:ext cx="5299792" cy="4351338"/>
          </a:xfrm>
        </p:spPr>
        <p:txBody>
          <a:bodyPr>
            <a:normAutofit/>
          </a:bodyPr>
          <a:lstStyle/>
          <a:p>
            <a:pPr marL="0" indent="0">
              <a:lnSpc>
                <a:spcPct val="100000"/>
              </a:lnSpc>
              <a:spcBef>
                <a:spcPts val="0"/>
              </a:spcBef>
              <a:spcAft>
                <a:spcPts val="600"/>
              </a:spcAft>
              <a:buNone/>
            </a:pPr>
            <a:r>
              <a:rPr lang="en-US" sz="2000">
                <a:solidFill>
                  <a:schemeClr val="tx1"/>
                </a:solidFill>
              </a:rPr>
              <a:t>It’s simple! Your dealers can earn monthly cash back based on the structure below:</a:t>
            </a:r>
          </a:p>
          <a:p>
            <a:pPr marL="713232" indent="-347472">
              <a:lnSpc>
                <a:spcPct val="100000"/>
              </a:lnSpc>
              <a:spcBef>
                <a:spcPts val="1200"/>
              </a:spcBef>
              <a:spcAft>
                <a:spcPts val="600"/>
              </a:spcAft>
              <a:buClr>
                <a:srgbClr val="E97200"/>
              </a:buClr>
              <a:buFont typeface="Arial" panose="020B0604020202020204" pitchFamily="34" charset="0"/>
              <a:buChar char="•"/>
            </a:pPr>
            <a:r>
              <a:rPr lang="en-US" sz="1800">
                <a:solidFill>
                  <a:schemeClr val="tx1">
                    <a:lumMod val="75000"/>
                    <a:lumOff val="25000"/>
                  </a:schemeClr>
                </a:solidFill>
              </a:rPr>
              <a:t>Dealer qualifies with a minimum of </a:t>
            </a:r>
            <a:br>
              <a:rPr lang="en-US" sz="1800">
                <a:solidFill>
                  <a:schemeClr val="tx1">
                    <a:lumMod val="75000"/>
                    <a:lumOff val="25000"/>
                  </a:schemeClr>
                </a:solidFill>
              </a:rPr>
            </a:br>
            <a:r>
              <a:rPr lang="en-US" sz="1800">
                <a:solidFill>
                  <a:schemeClr val="tx1">
                    <a:lumMod val="75000"/>
                    <a:lumOff val="25000"/>
                  </a:schemeClr>
                </a:solidFill>
              </a:rPr>
              <a:t>$5,000 in net sales</a:t>
            </a:r>
          </a:p>
          <a:p>
            <a:pPr marL="713232" indent="-347472">
              <a:lnSpc>
                <a:spcPct val="100000"/>
              </a:lnSpc>
              <a:spcBef>
                <a:spcPts val="1200"/>
              </a:spcBef>
              <a:spcAft>
                <a:spcPts val="600"/>
              </a:spcAft>
              <a:buClr>
                <a:srgbClr val="E97200"/>
              </a:buClr>
              <a:buFont typeface="Arial" panose="020B0604020202020204" pitchFamily="34" charset="0"/>
              <a:buChar char="•"/>
            </a:pPr>
            <a:r>
              <a:rPr lang="en-US" sz="1800">
                <a:solidFill>
                  <a:schemeClr val="tx1">
                    <a:lumMod val="75000"/>
                    <a:lumOff val="25000"/>
                  </a:schemeClr>
                </a:solidFill>
              </a:rPr>
              <a:t>Dealership must remit contracts within </a:t>
            </a:r>
            <a:br>
              <a:rPr lang="en-US" sz="1800">
                <a:solidFill>
                  <a:schemeClr val="tx1">
                    <a:lumMod val="75000"/>
                    <a:lumOff val="25000"/>
                  </a:schemeClr>
                </a:solidFill>
              </a:rPr>
            </a:br>
            <a:r>
              <a:rPr lang="en-US" sz="1800">
                <a:solidFill>
                  <a:schemeClr val="tx1">
                    <a:lumMod val="75000"/>
                    <a:lumOff val="25000"/>
                  </a:schemeClr>
                </a:solidFill>
              </a:rPr>
              <a:t>31 days of VSC contract sale</a:t>
            </a:r>
          </a:p>
          <a:p>
            <a:pPr marL="713232" indent="-347472">
              <a:lnSpc>
                <a:spcPct val="100000"/>
              </a:lnSpc>
              <a:spcBef>
                <a:spcPts val="1200"/>
              </a:spcBef>
              <a:spcAft>
                <a:spcPts val="600"/>
              </a:spcAft>
              <a:buClr>
                <a:srgbClr val="E97200"/>
              </a:buClr>
              <a:buFont typeface="Arial" panose="020B0604020202020204" pitchFamily="34" charset="0"/>
              <a:buChar char="•"/>
            </a:pPr>
            <a:r>
              <a:rPr lang="en-US" sz="1800">
                <a:solidFill>
                  <a:schemeClr val="tx1">
                    <a:lumMod val="75000"/>
                    <a:lumOff val="25000"/>
                  </a:schemeClr>
                </a:solidFill>
                <a:latin typeface="Arial" panose="020B0604020202020204" pitchFamily="34" charset="0"/>
                <a:cs typeface="Arial" panose="020B0604020202020204" pitchFamily="34" charset="0"/>
              </a:rPr>
              <a:t>Bonus payout not tied to </a:t>
            </a:r>
            <a:br>
              <a:rPr lang="en-US" sz="1800">
                <a:solidFill>
                  <a:schemeClr val="tx1">
                    <a:lumMod val="75000"/>
                    <a:lumOff val="25000"/>
                  </a:schemeClr>
                </a:solidFill>
                <a:latin typeface="Arial" panose="020B0604020202020204" pitchFamily="34" charset="0"/>
                <a:cs typeface="Arial" panose="020B0604020202020204" pitchFamily="34" charset="0"/>
              </a:rPr>
            </a:br>
            <a:r>
              <a:rPr lang="en-US" sz="1800">
                <a:solidFill>
                  <a:schemeClr val="tx1">
                    <a:lumMod val="75000"/>
                    <a:lumOff val="25000"/>
                  </a:schemeClr>
                </a:solidFill>
                <a:latin typeface="Arial" panose="020B0604020202020204" pitchFamily="34" charset="0"/>
                <a:cs typeface="Arial" panose="020B0604020202020204" pitchFamily="34" charset="0"/>
              </a:rPr>
              <a:t>loss ratio parameters</a:t>
            </a:r>
          </a:p>
          <a:p>
            <a:pPr marL="713232" indent="-347472">
              <a:lnSpc>
                <a:spcPct val="100000"/>
              </a:lnSpc>
              <a:spcBef>
                <a:spcPts val="1200"/>
              </a:spcBef>
              <a:spcAft>
                <a:spcPts val="600"/>
              </a:spcAft>
              <a:buClr>
                <a:srgbClr val="E97200"/>
              </a:buClr>
              <a:buFont typeface="Arial" panose="020B0604020202020204" pitchFamily="34" charset="0"/>
              <a:buChar char="•"/>
            </a:pPr>
            <a:r>
              <a:rPr lang="en-US" sz="1800">
                <a:solidFill>
                  <a:schemeClr val="tx1">
                    <a:lumMod val="75000"/>
                    <a:lumOff val="25000"/>
                  </a:schemeClr>
                </a:solidFill>
              </a:rPr>
              <a:t>Dealer will authorize program </a:t>
            </a:r>
            <a:br>
              <a:rPr lang="en-US" sz="1800">
                <a:solidFill>
                  <a:schemeClr val="tx1">
                    <a:lumMod val="75000"/>
                    <a:lumOff val="25000"/>
                  </a:schemeClr>
                </a:solidFill>
              </a:rPr>
            </a:br>
            <a:r>
              <a:rPr lang="en-US" sz="1800">
                <a:solidFill>
                  <a:schemeClr val="tx1">
                    <a:lumMod val="75000"/>
                    <a:lumOff val="25000"/>
                  </a:schemeClr>
                </a:solidFill>
              </a:rPr>
              <a:t>and assign payees</a:t>
            </a:r>
          </a:p>
        </p:txBody>
      </p:sp>
      <p:sp>
        <p:nvSpPr>
          <p:cNvPr id="3" name="Title 2">
            <a:extLst>
              <a:ext uri="{FF2B5EF4-FFF2-40B4-BE49-F238E27FC236}">
                <a16:creationId xmlns:a16="http://schemas.microsoft.com/office/drawing/2014/main" id="{B65869F0-2CF8-9083-82D8-28188A962AD3}"/>
              </a:ext>
            </a:extLst>
          </p:cNvPr>
          <p:cNvSpPr>
            <a:spLocks noGrp="1"/>
          </p:cNvSpPr>
          <p:nvPr>
            <p:ph type="title"/>
          </p:nvPr>
        </p:nvSpPr>
        <p:spPr/>
        <p:txBody>
          <a:bodyPr/>
          <a:lstStyle/>
          <a:p>
            <a:r>
              <a:rPr lang="en-US"/>
              <a:t>Cash Back Bonus Programs</a:t>
            </a:r>
          </a:p>
        </p:txBody>
      </p:sp>
      <p:graphicFrame>
        <p:nvGraphicFramePr>
          <p:cNvPr id="5" name="Table 9">
            <a:extLst>
              <a:ext uri="{FF2B5EF4-FFF2-40B4-BE49-F238E27FC236}">
                <a16:creationId xmlns:a16="http://schemas.microsoft.com/office/drawing/2014/main" id="{B894360F-B915-7B31-9BD3-862C922D3973}"/>
              </a:ext>
            </a:extLst>
          </p:cNvPr>
          <p:cNvGraphicFramePr>
            <a:graphicFrameLocks noGrp="1"/>
          </p:cNvGraphicFramePr>
          <p:nvPr/>
        </p:nvGraphicFramePr>
        <p:xfrm>
          <a:off x="6096000" y="1544306"/>
          <a:ext cx="5740659" cy="3657600"/>
        </p:xfrm>
        <a:graphic>
          <a:graphicData uri="http://schemas.openxmlformats.org/drawingml/2006/table">
            <a:tbl>
              <a:tblPr firstRow="1" bandRow="1">
                <a:tableStyleId>{5C22544A-7EE6-4342-B048-85BDC9FD1C3A}</a:tableStyleId>
              </a:tblPr>
              <a:tblGrid>
                <a:gridCol w="912181">
                  <a:extLst>
                    <a:ext uri="{9D8B030D-6E8A-4147-A177-3AD203B41FA5}">
                      <a16:colId xmlns:a16="http://schemas.microsoft.com/office/drawing/2014/main" val="3620215116"/>
                    </a:ext>
                  </a:extLst>
                </a:gridCol>
                <a:gridCol w="2252546">
                  <a:extLst>
                    <a:ext uri="{9D8B030D-6E8A-4147-A177-3AD203B41FA5}">
                      <a16:colId xmlns:a16="http://schemas.microsoft.com/office/drawing/2014/main" val="4148430452"/>
                    </a:ext>
                  </a:extLst>
                </a:gridCol>
                <a:gridCol w="2575932">
                  <a:extLst>
                    <a:ext uri="{9D8B030D-6E8A-4147-A177-3AD203B41FA5}">
                      <a16:colId xmlns:a16="http://schemas.microsoft.com/office/drawing/2014/main" val="1575563390"/>
                    </a:ext>
                  </a:extLst>
                </a:gridCol>
              </a:tblGrid>
              <a:tr h="731520">
                <a:tc>
                  <a:txBody>
                    <a:bodyPr/>
                    <a:lstStyle/>
                    <a:p>
                      <a:pPr algn="ctr"/>
                      <a:r>
                        <a:rPr lang="en-US" sz="1200">
                          <a:solidFill>
                            <a:schemeClr val="tx1">
                              <a:lumMod val="75000"/>
                              <a:lumOff val="25000"/>
                            </a:schemeClr>
                          </a:solidFill>
                          <a:latin typeface="Arial" panose="020B0604020202020204" pitchFamily="34" charset="0"/>
                          <a:cs typeface="Arial" panose="020B0604020202020204" pitchFamily="34" charset="0"/>
                        </a:rPr>
                        <a:t>Tier</a:t>
                      </a:r>
                    </a:p>
                  </a:txBody>
                  <a:tcPr anchor="ctr">
                    <a:lnR w="38100" cap="flat" cmpd="sng" algn="ctr">
                      <a:solidFill>
                        <a:schemeClr val="bg1"/>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200">
                          <a:solidFill>
                            <a:schemeClr val="tx1">
                              <a:lumMod val="75000"/>
                              <a:lumOff val="25000"/>
                            </a:schemeClr>
                          </a:solidFill>
                          <a:latin typeface="Arial" panose="020B0604020202020204" pitchFamily="34" charset="0"/>
                          <a:cs typeface="Arial" panose="020B0604020202020204" pitchFamily="34" charset="0"/>
                        </a:rPr>
                        <a:t>Total Monthly </a:t>
                      </a:r>
                      <a:br>
                        <a:rPr lang="en-US" sz="1200">
                          <a:solidFill>
                            <a:schemeClr val="tx1">
                              <a:lumMod val="75000"/>
                              <a:lumOff val="25000"/>
                            </a:schemeClr>
                          </a:solidFill>
                          <a:latin typeface="Arial" panose="020B0604020202020204" pitchFamily="34" charset="0"/>
                          <a:cs typeface="Arial" panose="020B0604020202020204" pitchFamily="34" charset="0"/>
                        </a:rPr>
                      </a:br>
                      <a:r>
                        <a:rPr lang="en-US" sz="1200">
                          <a:solidFill>
                            <a:schemeClr val="tx1">
                              <a:lumMod val="75000"/>
                              <a:lumOff val="25000"/>
                            </a:schemeClr>
                          </a:solidFill>
                          <a:latin typeface="Arial" panose="020B0604020202020204" pitchFamily="34" charset="0"/>
                          <a:cs typeface="Arial" panose="020B0604020202020204" pitchFamily="34" charset="0"/>
                        </a:rPr>
                        <a:t>Net Sales</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r>
                        <a:rPr lang="en-US" sz="1200">
                          <a:latin typeface="Arial" panose="020B0604020202020204" pitchFamily="34" charset="0"/>
                          <a:cs typeface="Arial" panose="020B0604020202020204" pitchFamily="34" charset="0"/>
                        </a:rPr>
                        <a:t>Eligible Cash Amount </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Per VSC Remitted</a:t>
                      </a:r>
                    </a:p>
                  </a:txBody>
                  <a:tcPr anchor="ctr">
                    <a:lnL w="2857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1447966563"/>
                  </a:ext>
                </a:extLst>
              </a:tr>
              <a:tr h="731520">
                <a:tc>
                  <a:txBody>
                    <a:bodyPr/>
                    <a:lstStyle/>
                    <a:p>
                      <a:pPr algn="ctr"/>
                      <a:r>
                        <a:rPr lang="en-US" sz="3200" b="1">
                          <a:solidFill>
                            <a:schemeClr val="bg1">
                              <a:lumMod val="65000"/>
                            </a:schemeClr>
                          </a:solidFill>
                          <a:latin typeface="Arial" panose="020B0604020202020204" pitchFamily="34" charset="0"/>
                          <a:cs typeface="Arial" panose="020B0604020202020204" pitchFamily="34" charset="0"/>
                        </a:rPr>
                        <a:t>1</a:t>
                      </a:r>
                    </a:p>
                  </a:txBody>
                  <a:tcPr anchor="ctr">
                    <a:lnR w="3810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600" b="1">
                          <a:solidFill>
                            <a:schemeClr val="tx1">
                              <a:lumMod val="75000"/>
                              <a:lumOff val="25000"/>
                            </a:schemeClr>
                          </a:solidFill>
                          <a:latin typeface="Arial" panose="020B0604020202020204" pitchFamily="34" charset="0"/>
                          <a:cs typeface="Arial" panose="020B0604020202020204" pitchFamily="34" charset="0"/>
                        </a:rPr>
                        <a:t>$5,000 - $9,999</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$25</a:t>
                      </a:r>
                    </a:p>
                  </a:txBody>
                  <a:tcPr anchor="ctr">
                    <a:lnL w="285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896561038"/>
                  </a:ext>
                </a:extLst>
              </a:tr>
              <a:tr h="731520">
                <a:tc>
                  <a:txBody>
                    <a:bodyPr/>
                    <a:lstStyle/>
                    <a:p>
                      <a:pPr algn="ctr"/>
                      <a:r>
                        <a:rPr lang="en-US" sz="3200" b="1">
                          <a:solidFill>
                            <a:schemeClr val="bg1">
                              <a:lumMod val="65000"/>
                            </a:schemeClr>
                          </a:solidFill>
                          <a:latin typeface="Arial" panose="020B0604020202020204" pitchFamily="34" charset="0"/>
                          <a:cs typeface="Arial" panose="020B0604020202020204" pitchFamily="34" charset="0"/>
                        </a:rPr>
                        <a:t>2</a:t>
                      </a:r>
                    </a:p>
                  </a:txBody>
                  <a:tcPr anchor="ctr">
                    <a:lnR w="3810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600" b="1">
                          <a:solidFill>
                            <a:schemeClr val="tx1"/>
                          </a:solidFill>
                          <a:latin typeface="Arial" panose="020B0604020202020204" pitchFamily="34" charset="0"/>
                          <a:cs typeface="Arial" panose="020B0604020202020204" pitchFamily="34" charset="0"/>
                        </a:rPr>
                        <a:t>$10,000 - $19,999</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$50</a:t>
                      </a:r>
                    </a:p>
                  </a:txBody>
                  <a:tcPr anchor="ctr">
                    <a:lnL w="285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3491458262"/>
                  </a:ext>
                </a:extLst>
              </a:tr>
              <a:tr h="731520">
                <a:tc>
                  <a:txBody>
                    <a:bodyPr/>
                    <a:lstStyle/>
                    <a:p>
                      <a:pPr algn="ctr"/>
                      <a:r>
                        <a:rPr lang="en-US" sz="3200" b="1">
                          <a:solidFill>
                            <a:schemeClr val="bg1">
                              <a:lumMod val="65000"/>
                            </a:schemeClr>
                          </a:solidFill>
                          <a:latin typeface="Arial" panose="020B0604020202020204" pitchFamily="34" charset="0"/>
                          <a:cs typeface="Arial" panose="020B0604020202020204" pitchFamily="34" charset="0"/>
                        </a:rPr>
                        <a:t>3</a:t>
                      </a:r>
                    </a:p>
                  </a:txBody>
                  <a:tcPr anchor="ctr">
                    <a:lnR w="3810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rial" panose="020B0604020202020204" pitchFamily="34" charset="0"/>
                          <a:cs typeface="Arial" panose="020B0604020202020204" pitchFamily="34" charset="0"/>
                        </a:rPr>
                        <a:t>$20,000 - $49,999</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panose="020B0604020202020204" pitchFamily="34" charset="0"/>
                          <a:cs typeface="Arial" panose="020B0604020202020204" pitchFamily="34" charset="0"/>
                        </a:rPr>
                        <a:t>$100</a:t>
                      </a:r>
                    </a:p>
                  </a:txBody>
                  <a:tcPr anchor="ctr">
                    <a:lnL w="285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1110685858"/>
                  </a:ext>
                </a:extLst>
              </a:tr>
              <a:tr h="731520">
                <a:tc>
                  <a:txBody>
                    <a:bodyPr/>
                    <a:lstStyle/>
                    <a:p>
                      <a:pPr algn="ctr"/>
                      <a:r>
                        <a:rPr lang="en-US" sz="3200" b="1">
                          <a:solidFill>
                            <a:schemeClr val="bg1">
                              <a:lumMod val="65000"/>
                            </a:schemeClr>
                          </a:solidFill>
                          <a:latin typeface="Arial" panose="020B0604020202020204" pitchFamily="34" charset="0"/>
                          <a:cs typeface="Arial" panose="020B0604020202020204" pitchFamily="34" charset="0"/>
                        </a:rPr>
                        <a:t>4</a:t>
                      </a:r>
                    </a:p>
                  </a:txBody>
                  <a:tcPr anchor="ctr">
                    <a:lnR w="38100"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US" sz="1600" b="1">
                          <a:solidFill>
                            <a:schemeClr val="tx1"/>
                          </a:solidFill>
                          <a:latin typeface="Arial" panose="020B0604020202020204" pitchFamily="34" charset="0"/>
                          <a:cs typeface="Arial" panose="020B0604020202020204" pitchFamily="34" charset="0"/>
                        </a:rPr>
                        <a:t>$5,000 or more</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$150</a:t>
                      </a:r>
                    </a:p>
                  </a:txBody>
                  <a:tcPr anchor="ctr">
                    <a:lnL w="285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2710673654"/>
                  </a:ext>
                </a:extLst>
              </a:tr>
            </a:tbl>
          </a:graphicData>
        </a:graphic>
      </p:graphicFrame>
    </p:spTree>
    <p:extLst>
      <p:ext uri="{BB962C8B-B14F-4D97-AF65-F5344CB8AC3E}">
        <p14:creationId xmlns:p14="http://schemas.microsoft.com/office/powerpoint/2010/main" val="27907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82" y="404355"/>
            <a:ext cx="11187953" cy="761999"/>
          </a:xfrm>
        </p:spPr>
        <p:txBody>
          <a:bodyPr>
            <a:normAutofit/>
          </a:bodyPr>
          <a:lstStyle/>
          <a:p>
            <a:r>
              <a:rPr lang="en-US"/>
              <a:t>What Type Dealer is a Good Fit for GWC?</a:t>
            </a:r>
          </a:p>
        </p:txBody>
      </p:sp>
      <p:sp>
        <p:nvSpPr>
          <p:cNvPr id="3" name="Content Placeholder 2"/>
          <p:cNvSpPr>
            <a:spLocks noGrp="1"/>
          </p:cNvSpPr>
          <p:nvPr>
            <p:ph idx="1"/>
          </p:nvPr>
        </p:nvSpPr>
        <p:spPr>
          <a:xfrm>
            <a:off x="458482" y="1288808"/>
            <a:ext cx="10838715" cy="1268821"/>
          </a:xfrm>
        </p:spPr>
        <p:txBody>
          <a:bodyPr>
            <a:noAutofit/>
          </a:bodyPr>
          <a:lstStyle/>
          <a:p>
            <a:pPr marL="0" indent="0">
              <a:lnSpc>
                <a:spcPct val="100000"/>
              </a:lnSpc>
              <a:spcBef>
                <a:spcPts val="400"/>
              </a:spcBef>
              <a:buClr>
                <a:srgbClr val="E97200"/>
              </a:buClr>
              <a:buNone/>
            </a:pPr>
            <a:r>
              <a:rPr lang="en-US" sz="1800">
                <a:solidFill>
                  <a:schemeClr val="tx1"/>
                </a:solidFill>
              </a:rPr>
              <a:t>GWC is built to understand and deliver solutions to help fulfill your dealers’ used-car operational needs. Our experience is with underwriting vehicles, providing proper premiums to provide value and eliminate exposure for your long-term insurance portfolio. Our expansive and flexible product line makes us an ideal fit for all types of dealers</a:t>
            </a:r>
          </a:p>
        </p:txBody>
      </p:sp>
      <p:sp>
        <p:nvSpPr>
          <p:cNvPr id="5" name="TextBox 4">
            <a:extLst>
              <a:ext uri="{FF2B5EF4-FFF2-40B4-BE49-F238E27FC236}">
                <a16:creationId xmlns:a16="http://schemas.microsoft.com/office/drawing/2014/main" id="{2329C179-D448-0677-D7B6-915DAE35AFC6}"/>
              </a:ext>
            </a:extLst>
          </p:cNvPr>
          <p:cNvSpPr txBox="1"/>
          <p:nvPr/>
        </p:nvSpPr>
        <p:spPr>
          <a:xfrm>
            <a:off x="458482" y="2551662"/>
            <a:ext cx="10470775" cy="3149517"/>
          </a:xfrm>
          <a:prstGeom prst="rect">
            <a:avLst/>
          </a:prstGeom>
          <a:noFill/>
        </p:spPr>
        <p:txBody>
          <a:bodyPr wrap="square">
            <a:spAutoFit/>
          </a:bodyPr>
          <a:lstStyle/>
          <a:p>
            <a:pPr marL="342900" marR="0" lvl="0" indent="-342900" algn="l" defTabSz="914400" rtl="0" eaLnBrk="1" fontAlgn="auto" latinLnBrk="0" hangingPunct="1">
              <a:lnSpc>
                <a:spcPct val="110000"/>
              </a:lnSpc>
              <a:spcBef>
                <a:spcPts val="0"/>
              </a:spcBef>
              <a:spcAft>
                <a:spcPts val="0"/>
              </a:spcAft>
              <a:buClr>
                <a:srgbClr val="E97200"/>
              </a:buClr>
              <a:buSzTx/>
              <a:buFont typeface="Arial" panose="020B0604020202020204" pitchFamily="34" charset="0"/>
              <a:buChar char="•"/>
              <a:tabLst/>
              <a:defRPr/>
            </a:pPr>
            <a:r>
              <a:rPr lang="en-US" b="1" dirty="0">
                <a:latin typeface="Arial" panose="020B0604020202020204" pitchFamily="34" charset="0"/>
                <a:ea typeface="Times New Roman" panose="02020603050405020304" pitchFamily="18" charset="0"/>
                <a:cs typeface="Arial" panose="020B0604020202020204" pitchFamily="34" charset="0"/>
              </a:rPr>
              <a:t>Small, Mid-Size, and Large Independent Dealerships</a:t>
            </a:r>
          </a:p>
          <a:p>
            <a:pPr marL="617220" lvl="1" indent="-251460">
              <a:lnSpc>
                <a:spcPct val="110000"/>
              </a:lnSpc>
              <a:buClr>
                <a:schemeClr val="tx1">
                  <a:lumMod val="50000"/>
                  <a:lumOff val="50000"/>
                </a:schemeClr>
              </a:buClr>
              <a:buSzPct val="75000"/>
              <a:buFont typeface="Courier New" panose="02070309020205020404" pitchFamily="49" charset="0"/>
              <a:buChar char="o"/>
              <a:defRPr/>
            </a:pPr>
            <a:r>
              <a:rPr lang="en-US" sz="1600" dirty="0">
                <a:latin typeface="Arial" panose="020B0604020202020204" pitchFamily="34" charset="0"/>
                <a:ea typeface="Times New Roman" panose="02020603050405020304" pitchFamily="18" charset="0"/>
                <a:cs typeface="Arial" panose="020B0604020202020204" pitchFamily="34" charset="0"/>
              </a:rPr>
              <a:t>Gold program is designed for a more budget-conscious small to mid-sized independent, or those with their own service facility </a:t>
            </a:r>
          </a:p>
          <a:p>
            <a:pPr marL="617220" lvl="1" indent="-251460">
              <a:lnSpc>
                <a:spcPct val="110000"/>
              </a:lnSpc>
              <a:buClr>
                <a:schemeClr val="tx1">
                  <a:lumMod val="50000"/>
                  <a:lumOff val="50000"/>
                </a:schemeClr>
              </a:buClr>
              <a:buSzPct val="75000"/>
              <a:buFont typeface="Courier New" panose="02070309020205020404" pitchFamily="49" charset="0"/>
              <a:buChar char="o"/>
              <a:defRPr/>
            </a:pPr>
            <a:r>
              <a:rPr lang="en-US" sz="1600" dirty="0">
                <a:latin typeface="Arial" panose="020B0604020202020204" pitchFamily="34" charset="0"/>
                <a:ea typeface="Times New Roman" panose="02020603050405020304" pitchFamily="18" charset="0"/>
                <a:cs typeface="Arial" panose="020B0604020202020204" pitchFamily="34" charset="0"/>
              </a:rPr>
              <a:t>Platinum program is designed for the larger independent dealer</a:t>
            </a:r>
            <a:endParaRPr kumimoji="0" lang="en-US" sz="2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0"/>
              </a:spcAft>
              <a:buClr>
                <a:srgbClr val="E97200"/>
              </a:buClr>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Franchised Dealerships</a:t>
            </a:r>
          </a:p>
          <a:p>
            <a:pPr marL="617220" lvl="1" indent="-251460">
              <a:lnSpc>
                <a:spcPct val="110000"/>
              </a:lnSpc>
              <a:buClr>
                <a:schemeClr val="tx1">
                  <a:lumMod val="50000"/>
                  <a:lumOff val="50000"/>
                </a:schemeClr>
              </a:buClr>
              <a:buSzPct val="75000"/>
              <a:buFont typeface="Courier New" panose="02070309020205020404" pitchFamily="49" charset="0"/>
              <a:buChar char="o"/>
              <a:defRPr/>
            </a:pPr>
            <a:r>
              <a:rPr kumimoji="0" lang="en-US"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Our platinum program is an ideal fit as a secondary program in a franchised dealer in an existing reinsurance position</a:t>
            </a:r>
          </a:p>
          <a:p>
            <a:pPr marL="982980" lvl="2" indent="-251460">
              <a:lnSpc>
                <a:spcPct val="110000"/>
              </a:lnSpc>
              <a:buClr>
                <a:schemeClr val="tx1">
                  <a:lumMod val="50000"/>
                  <a:lumOff val="50000"/>
                </a:schemeClr>
              </a:buClr>
              <a:buSzPct val="75000"/>
              <a:buFont typeface="Arial" panose="020B0604020202020204" pitchFamily="34" charset="0"/>
              <a:buChar char="•"/>
              <a:defRPr/>
            </a:pPr>
            <a:r>
              <a:rPr lang="en-US" sz="1600" dirty="0">
                <a:latin typeface="Arial" panose="020B0604020202020204" pitchFamily="34" charset="0"/>
                <a:cs typeface="Arial" panose="020B0604020202020204" pitchFamily="34" charset="0"/>
              </a:rPr>
              <a:t>Opportunity for the dealer to provide coverage on vehicles not covered by their primary, vehicles that will not fit in a bank call with their primary, and protect their reinsurance book by allowing GWC to instead assume the risk on higher-mileage vehicles</a:t>
            </a:r>
            <a:endParaRPr kumimoji="0" lang="en-US"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lvl="1" indent="-342900">
              <a:lnSpc>
                <a:spcPct val="110000"/>
              </a:lnSpc>
              <a:buFont typeface="Arial" panose="020B0604020202020204" pitchFamily="34" charset="0"/>
              <a:buChar char="•"/>
              <a:defRPr/>
            </a:pPr>
            <a:endPar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0D2D37F-AB9C-4411-7864-A357D50B5025}"/>
              </a:ext>
            </a:extLst>
          </p:cNvPr>
          <p:cNvGrpSpPr/>
          <p:nvPr/>
        </p:nvGrpSpPr>
        <p:grpSpPr>
          <a:xfrm>
            <a:off x="3246271" y="5391878"/>
            <a:ext cx="9191215" cy="1377825"/>
            <a:chOff x="4693373" y="5398282"/>
            <a:chExt cx="7040145" cy="1055364"/>
          </a:xfrm>
        </p:grpSpPr>
        <p:pic>
          <p:nvPicPr>
            <p:cNvPr id="19" name="Picture 18">
              <a:extLst>
                <a:ext uri="{FF2B5EF4-FFF2-40B4-BE49-F238E27FC236}">
                  <a16:creationId xmlns:a16="http://schemas.microsoft.com/office/drawing/2014/main" id="{86440101-3B93-9942-88B0-511EB5E418B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93373" y="5398282"/>
              <a:ext cx="7040145" cy="605791"/>
            </a:xfrm>
            <a:prstGeom prst="rect">
              <a:avLst/>
            </a:prstGeom>
          </p:spPr>
        </p:pic>
        <p:pic>
          <p:nvPicPr>
            <p:cNvPr id="6" name="Picture 5">
              <a:extLst>
                <a:ext uri="{FF2B5EF4-FFF2-40B4-BE49-F238E27FC236}">
                  <a16:creationId xmlns:a16="http://schemas.microsoft.com/office/drawing/2014/main" id="{8B0525F8-1AF2-3A2F-E334-C0DF6B2C666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693373" y="5889774"/>
              <a:ext cx="7040145" cy="563872"/>
            </a:xfrm>
            <a:prstGeom prst="rect">
              <a:avLst/>
            </a:prstGeom>
          </p:spPr>
        </p:pic>
      </p:grpSp>
    </p:spTree>
    <p:extLst>
      <p:ext uri="{BB962C8B-B14F-4D97-AF65-F5344CB8AC3E}">
        <p14:creationId xmlns:p14="http://schemas.microsoft.com/office/powerpoint/2010/main" val="263976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672CE-A397-8983-D7B2-A6AC11195C51}"/>
              </a:ext>
            </a:extLst>
          </p:cNvPr>
          <p:cNvSpPr>
            <a:spLocks noGrp="1"/>
          </p:cNvSpPr>
          <p:nvPr>
            <p:ph idx="1"/>
          </p:nvPr>
        </p:nvSpPr>
        <p:spPr>
          <a:xfrm>
            <a:off x="443086" y="1544306"/>
            <a:ext cx="4407694" cy="4351338"/>
          </a:xfrm>
        </p:spPr>
        <p:txBody>
          <a:bodyPr>
            <a:normAutofit/>
          </a:bodyPr>
          <a:lstStyle/>
          <a:p>
            <a:pPr marL="0" indent="0">
              <a:lnSpc>
                <a:spcPct val="100000"/>
              </a:lnSpc>
              <a:spcBef>
                <a:spcPts val="0"/>
              </a:spcBef>
              <a:spcAft>
                <a:spcPts val="600"/>
              </a:spcAft>
              <a:buNone/>
            </a:pPr>
            <a:r>
              <a:rPr lang="en-US" sz="2000" dirty="0">
                <a:solidFill>
                  <a:schemeClr val="tx1"/>
                </a:solidFill>
              </a:rPr>
              <a:t>Dealers can earn up to 100% of their underwriting profits on an as-earned basis – with no risk</a:t>
            </a:r>
          </a:p>
          <a:p>
            <a:pPr>
              <a:lnSpc>
                <a:spcPct val="100000"/>
              </a:lnSpc>
              <a:spcBef>
                <a:spcPts val="600"/>
              </a:spcBef>
              <a:spcAft>
                <a:spcPts val="800"/>
              </a:spcAft>
              <a:buClr>
                <a:srgbClr val="E97200"/>
              </a:buClr>
            </a:pPr>
            <a:r>
              <a:rPr lang="en-US" sz="1800" dirty="0">
                <a:solidFill>
                  <a:schemeClr val="tx1">
                    <a:lumMod val="75000"/>
                    <a:lumOff val="25000"/>
                  </a:schemeClr>
                </a:solidFill>
              </a:rPr>
              <a:t>To qualify, achieve a monthly average production of $10,000 within the </a:t>
            </a:r>
            <a:br>
              <a:rPr lang="en-US" sz="1800" dirty="0">
                <a:solidFill>
                  <a:schemeClr val="tx1">
                    <a:lumMod val="75000"/>
                    <a:lumOff val="25000"/>
                  </a:schemeClr>
                </a:solidFill>
              </a:rPr>
            </a:br>
            <a:r>
              <a:rPr lang="en-US" sz="1800" dirty="0">
                <a:solidFill>
                  <a:schemeClr val="tx1">
                    <a:lumMod val="75000"/>
                    <a:lumOff val="25000"/>
                  </a:schemeClr>
                </a:solidFill>
              </a:rPr>
              <a:t>6-month review period</a:t>
            </a:r>
          </a:p>
          <a:p>
            <a:pPr>
              <a:lnSpc>
                <a:spcPct val="100000"/>
              </a:lnSpc>
              <a:spcBef>
                <a:spcPts val="600"/>
              </a:spcBef>
              <a:spcAft>
                <a:spcPts val="600"/>
              </a:spcAft>
              <a:buClr>
                <a:srgbClr val="E97200"/>
              </a:buClr>
            </a:pPr>
            <a:r>
              <a:rPr lang="en-US" sz="1800" dirty="0">
                <a:solidFill>
                  <a:schemeClr val="tx1">
                    <a:lumMod val="75000"/>
                    <a:lumOff val="25000"/>
                  </a:schemeClr>
                </a:solidFill>
              </a:rPr>
              <a:t>Upon enrollment, dealer will earn a percentage of underwriting profits each quarter</a:t>
            </a:r>
          </a:p>
          <a:p>
            <a:pPr marL="605790" lvl="1" indent="-285750">
              <a:lnSpc>
                <a:spcPct val="100000"/>
              </a:lnSpc>
              <a:spcBef>
                <a:spcPts val="0"/>
              </a:spcBef>
              <a:spcAft>
                <a:spcPts val="600"/>
              </a:spcAft>
            </a:pPr>
            <a:r>
              <a:rPr lang="en-US" sz="1600" dirty="0">
                <a:solidFill>
                  <a:schemeClr val="tx1">
                    <a:lumMod val="75000"/>
                    <a:lumOff val="25000"/>
                  </a:schemeClr>
                </a:solidFill>
                <a:latin typeface="Arial" panose="020B0604020202020204" pitchFamily="34" charset="0"/>
                <a:cs typeface="Arial" panose="020B0604020202020204" pitchFamily="34" charset="0"/>
              </a:rPr>
              <a:t>Dealer may withdraw up to 25% of </a:t>
            </a:r>
            <a:br>
              <a:rPr lang="en-US" sz="1600" dirty="0">
                <a:solidFill>
                  <a:schemeClr val="tx1">
                    <a:lumMod val="75000"/>
                    <a:lumOff val="25000"/>
                  </a:schemeClr>
                </a:solidFill>
                <a:latin typeface="Arial" panose="020B0604020202020204"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cs typeface="Arial" panose="020B0604020202020204" pitchFamily="34" charset="0"/>
              </a:rPr>
              <a:t>the total earned underwriting profit </a:t>
            </a:r>
            <a:br>
              <a:rPr lang="en-US" sz="1600" dirty="0">
                <a:solidFill>
                  <a:schemeClr val="tx1">
                    <a:lumMod val="75000"/>
                    <a:lumOff val="25000"/>
                  </a:schemeClr>
                </a:solidFill>
                <a:latin typeface="Arial" panose="020B0604020202020204" pitchFamily="34" charset="0"/>
                <a:cs typeface="Arial" panose="020B0604020202020204" pitchFamily="34" charset="0"/>
              </a:rPr>
            </a:br>
            <a:r>
              <a:rPr lang="en-US" sz="1600" dirty="0">
                <a:solidFill>
                  <a:schemeClr val="tx1">
                    <a:lumMod val="75000"/>
                    <a:lumOff val="25000"/>
                  </a:schemeClr>
                </a:solidFill>
                <a:latin typeface="Arial" panose="020B0604020202020204" pitchFamily="34" charset="0"/>
                <a:cs typeface="Arial" panose="020B0604020202020204" pitchFamily="34" charset="0"/>
              </a:rPr>
              <a:t>each quarter</a:t>
            </a:r>
          </a:p>
        </p:txBody>
      </p:sp>
      <p:sp>
        <p:nvSpPr>
          <p:cNvPr id="3" name="Title 2">
            <a:extLst>
              <a:ext uri="{FF2B5EF4-FFF2-40B4-BE49-F238E27FC236}">
                <a16:creationId xmlns:a16="http://schemas.microsoft.com/office/drawing/2014/main" id="{B65869F0-2CF8-9083-82D8-28188A962AD3}"/>
              </a:ext>
            </a:extLst>
          </p:cNvPr>
          <p:cNvSpPr>
            <a:spLocks noGrp="1"/>
          </p:cNvSpPr>
          <p:nvPr>
            <p:ph type="title"/>
          </p:nvPr>
        </p:nvSpPr>
        <p:spPr/>
        <p:txBody>
          <a:bodyPr/>
          <a:lstStyle/>
          <a:p>
            <a:r>
              <a:rPr lang="en-US"/>
              <a:t>Wealth Builder Profit Sharing</a:t>
            </a:r>
          </a:p>
        </p:txBody>
      </p:sp>
      <p:graphicFrame>
        <p:nvGraphicFramePr>
          <p:cNvPr id="4" name="Table 3">
            <a:extLst>
              <a:ext uri="{FF2B5EF4-FFF2-40B4-BE49-F238E27FC236}">
                <a16:creationId xmlns:a16="http://schemas.microsoft.com/office/drawing/2014/main" id="{23184EB9-28AF-55B0-C753-D6828836A722}"/>
              </a:ext>
            </a:extLst>
          </p:cNvPr>
          <p:cNvGraphicFramePr>
            <a:graphicFrameLocks noGrp="1"/>
          </p:cNvGraphicFramePr>
          <p:nvPr/>
        </p:nvGraphicFramePr>
        <p:xfrm>
          <a:off x="6265949" y="1544306"/>
          <a:ext cx="5486400" cy="16459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902684517"/>
                    </a:ext>
                  </a:extLst>
                </a:gridCol>
                <a:gridCol w="1828800">
                  <a:extLst>
                    <a:ext uri="{9D8B030D-6E8A-4147-A177-3AD203B41FA5}">
                      <a16:colId xmlns:a16="http://schemas.microsoft.com/office/drawing/2014/main" val="106415749"/>
                    </a:ext>
                  </a:extLst>
                </a:gridCol>
                <a:gridCol w="1828800">
                  <a:extLst>
                    <a:ext uri="{9D8B030D-6E8A-4147-A177-3AD203B41FA5}">
                      <a16:colId xmlns:a16="http://schemas.microsoft.com/office/drawing/2014/main" val="695806058"/>
                    </a:ext>
                  </a:extLst>
                </a:gridCol>
              </a:tblGrid>
              <a:tr h="548640">
                <a:tc>
                  <a:txBody>
                    <a:bodyPr/>
                    <a:lstStyle/>
                    <a:p>
                      <a:pPr algn="ctr"/>
                      <a:r>
                        <a:rPr lang="en-US" sz="1100" b="1" i="0">
                          <a:solidFill>
                            <a:schemeClr val="bg1"/>
                          </a:solidFill>
                          <a:latin typeface="Arial" panose="020B0604020202020204" pitchFamily="34" charset="0"/>
                          <a:cs typeface="Arial" panose="020B0604020202020204" pitchFamily="34" charset="0"/>
                        </a:rPr>
                        <a:t>Monthly Contracts</a:t>
                      </a:r>
                    </a:p>
                  </a:txBody>
                  <a:tcPr marL="79817" marR="79817" marT="39909" marB="39909" anchor="ctr">
                    <a:lnB w="38100" cmpd="sng">
                      <a:noFill/>
                    </a:lnB>
                    <a:solidFill>
                      <a:srgbClr val="24597F"/>
                    </a:solidFill>
                  </a:tcPr>
                </a:tc>
                <a:tc>
                  <a:txBody>
                    <a:bodyPr/>
                    <a:lstStyle/>
                    <a:p>
                      <a:pPr algn="ctr"/>
                      <a:r>
                        <a:rPr lang="en-US" sz="1100" b="1" i="0">
                          <a:solidFill>
                            <a:schemeClr val="bg1"/>
                          </a:solidFill>
                          <a:latin typeface="Arial" panose="020B0604020202020204" pitchFamily="34" charset="0"/>
                          <a:cs typeface="Arial" panose="020B0604020202020204" pitchFamily="34" charset="0"/>
                        </a:rPr>
                        <a:t>Participation %  </a:t>
                      </a:r>
                      <a:br>
                        <a:rPr lang="en-US" sz="1100" b="1" i="0">
                          <a:solidFill>
                            <a:schemeClr val="bg1"/>
                          </a:solidFill>
                          <a:latin typeface="Arial" panose="020B0604020202020204" pitchFamily="34" charset="0"/>
                          <a:cs typeface="Arial" panose="020B0604020202020204" pitchFamily="34" charset="0"/>
                        </a:rPr>
                      </a:br>
                      <a:r>
                        <a:rPr lang="en-US" sz="1100" b="0" i="0">
                          <a:solidFill>
                            <a:schemeClr val="bg1"/>
                          </a:solidFill>
                          <a:latin typeface="Arial" panose="020B0604020202020204" pitchFamily="34" charset="0"/>
                          <a:cs typeface="Arial" panose="020B0604020202020204" pitchFamily="34" charset="0"/>
                        </a:rPr>
                        <a:t>(After Enrollment)</a:t>
                      </a:r>
                    </a:p>
                  </a:txBody>
                  <a:tcPr marL="79817" marR="79817" marT="39909" marB="39909" anchor="ctr">
                    <a:lnB w="38100" cmpd="sng">
                      <a:noFill/>
                    </a:lnB>
                    <a:solidFill>
                      <a:srgbClr val="24597F"/>
                    </a:solidFill>
                  </a:tcPr>
                </a:tc>
                <a:tc>
                  <a:txBody>
                    <a:bodyPr/>
                    <a:lstStyle/>
                    <a:p>
                      <a:pPr algn="ctr"/>
                      <a:r>
                        <a:rPr lang="en-US" sz="1100" b="1" i="0">
                          <a:solidFill>
                            <a:schemeClr val="bg1"/>
                          </a:solidFill>
                          <a:latin typeface="Arial" panose="020B0604020202020204" pitchFamily="34" charset="0"/>
                          <a:cs typeface="Arial" panose="020B0604020202020204" pitchFamily="34" charset="0"/>
                        </a:rPr>
                        <a:t>Participation %</a:t>
                      </a:r>
                      <a:br>
                        <a:rPr lang="en-US" sz="1100" b="1" i="0">
                          <a:solidFill>
                            <a:schemeClr val="bg1"/>
                          </a:solidFill>
                          <a:latin typeface="Arial" panose="020B0604020202020204" pitchFamily="34" charset="0"/>
                          <a:cs typeface="Arial" panose="020B0604020202020204" pitchFamily="34" charset="0"/>
                        </a:rPr>
                      </a:br>
                      <a:r>
                        <a:rPr lang="en-US" sz="1100" b="0" i="0">
                          <a:solidFill>
                            <a:schemeClr val="bg1"/>
                          </a:solidFill>
                          <a:latin typeface="Arial" panose="020B0604020202020204" pitchFamily="34" charset="0"/>
                          <a:cs typeface="Arial" panose="020B0604020202020204" pitchFamily="34" charset="0"/>
                        </a:rPr>
                        <a:t>(Prior To Enrollment)</a:t>
                      </a:r>
                    </a:p>
                  </a:txBody>
                  <a:tcPr marL="79817" marR="79817" marT="39909" marB="39909" anchor="ctr">
                    <a:lnB w="38100" cmpd="sng">
                      <a:noFill/>
                    </a:lnB>
                    <a:solidFill>
                      <a:srgbClr val="24597F"/>
                    </a:solidFill>
                  </a:tcPr>
                </a:tc>
                <a:extLst>
                  <a:ext uri="{0D108BD9-81ED-4DB2-BD59-A6C34878D82A}">
                    <a16:rowId xmlns:a16="http://schemas.microsoft.com/office/drawing/2014/main" val="4133809110"/>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2 - 4</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20%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20%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60449"/>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5 - 9</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50%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50%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2239311"/>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10+</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100%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70%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912440"/>
                  </a:ext>
                </a:extLst>
              </a:tr>
            </a:tbl>
          </a:graphicData>
        </a:graphic>
      </p:graphicFrame>
      <p:graphicFrame>
        <p:nvGraphicFramePr>
          <p:cNvPr id="6" name="Table 5">
            <a:extLst>
              <a:ext uri="{FF2B5EF4-FFF2-40B4-BE49-F238E27FC236}">
                <a16:creationId xmlns:a16="http://schemas.microsoft.com/office/drawing/2014/main" id="{2710A2E1-C6AA-19AB-2EAD-25FFFF3AA710}"/>
              </a:ext>
            </a:extLst>
          </p:cNvPr>
          <p:cNvGraphicFramePr>
            <a:graphicFrameLocks noGrp="1"/>
          </p:cNvGraphicFramePr>
          <p:nvPr/>
        </p:nvGraphicFramePr>
        <p:xfrm>
          <a:off x="6265949" y="3198427"/>
          <a:ext cx="5486400" cy="12801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902684517"/>
                    </a:ext>
                  </a:extLst>
                </a:gridCol>
                <a:gridCol w="1828800">
                  <a:extLst>
                    <a:ext uri="{9D8B030D-6E8A-4147-A177-3AD203B41FA5}">
                      <a16:colId xmlns:a16="http://schemas.microsoft.com/office/drawing/2014/main" val="106415749"/>
                    </a:ext>
                  </a:extLst>
                </a:gridCol>
                <a:gridCol w="1828800">
                  <a:extLst>
                    <a:ext uri="{9D8B030D-6E8A-4147-A177-3AD203B41FA5}">
                      <a16:colId xmlns:a16="http://schemas.microsoft.com/office/drawing/2014/main" val="695806058"/>
                    </a:ext>
                  </a:extLst>
                </a:gridCol>
              </a:tblGrid>
              <a:tr h="548640">
                <a:tc>
                  <a:txBody>
                    <a:bodyPr/>
                    <a:lstStyle/>
                    <a:p>
                      <a:pPr algn="ctr"/>
                      <a:r>
                        <a:rPr lang="en-US" sz="1100" b="1" i="0">
                          <a:solidFill>
                            <a:schemeClr val="bg1"/>
                          </a:solidFill>
                          <a:latin typeface="Arial" panose="020B0604020202020204" pitchFamily="34" charset="0"/>
                          <a:cs typeface="Arial" panose="020B0604020202020204" pitchFamily="34" charset="0"/>
                        </a:rPr>
                        <a:t>Monthly Sales</a:t>
                      </a:r>
                    </a:p>
                  </a:txBody>
                  <a:tcPr marL="79817" marR="79817" marT="39909" marB="39909" anchor="ctr">
                    <a:lnB w="38100" cmpd="sng">
                      <a:noFill/>
                    </a:lnB>
                    <a:solidFill>
                      <a:srgbClr val="F79421"/>
                    </a:solidFill>
                  </a:tcPr>
                </a:tc>
                <a:tc>
                  <a:txBody>
                    <a:bodyPr/>
                    <a:lstStyle/>
                    <a:p>
                      <a:pPr algn="ctr"/>
                      <a:r>
                        <a:rPr lang="en-US" sz="1100" b="1" i="0">
                          <a:solidFill>
                            <a:schemeClr val="bg1"/>
                          </a:solidFill>
                          <a:latin typeface="Arial" panose="020B0604020202020204" pitchFamily="34" charset="0"/>
                          <a:cs typeface="Arial" panose="020B0604020202020204" pitchFamily="34" charset="0"/>
                        </a:rPr>
                        <a:t>Participation %</a:t>
                      </a:r>
                      <a:br>
                        <a:rPr lang="en-US" sz="1100" b="1" i="0">
                          <a:solidFill>
                            <a:schemeClr val="bg1"/>
                          </a:solidFill>
                          <a:latin typeface="Arial" panose="020B0604020202020204" pitchFamily="34" charset="0"/>
                          <a:cs typeface="Arial" panose="020B0604020202020204" pitchFamily="34" charset="0"/>
                        </a:rPr>
                      </a:br>
                      <a:r>
                        <a:rPr lang="en-US" sz="1100" b="0" i="0">
                          <a:solidFill>
                            <a:schemeClr val="bg1"/>
                          </a:solidFill>
                          <a:latin typeface="Arial" panose="020B0604020202020204" pitchFamily="34" charset="0"/>
                          <a:cs typeface="Arial" panose="020B0604020202020204" pitchFamily="34" charset="0"/>
                        </a:rPr>
                        <a:t>(After Enrollment)</a:t>
                      </a:r>
                    </a:p>
                  </a:txBody>
                  <a:tcPr marL="79817" marR="79817" marT="39909" marB="39909" anchor="ctr">
                    <a:lnB w="38100" cmpd="sng">
                      <a:noFill/>
                    </a:lnB>
                    <a:solidFill>
                      <a:srgbClr val="F79421"/>
                    </a:solidFill>
                  </a:tcPr>
                </a:tc>
                <a:tc>
                  <a:txBody>
                    <a:bodyPr/>
                    <a:lstStyle/>
                    <a:p>
                      <a:pPr algn="ctr"/>
                      <a:r>
                        <a:rPr lang="en-US" sz="1100" b="1" i="0">
                          <a:solidFill>
                            <a:schemeClr val="bg1"/>
                          </a:solidFill>
                          <a:latin typeface="Arial" panose="020B0604020202020204" pitchFamily="34" charset="0"/>
                          <a:cs typeface="Arial" panose="020B0604020202020204" pitchFamily="34" charset="0"/>
                        </a:rPr>
                        <a:t>Participation % </a:t>
                      </a:r>
                      <a:br>
                        <a:rPr lang="en-US" sz="1100" b="1" i="0">
                          <a:solidFill>
                            <a:schemeClr val="bg1"/>
                          </a:solidFill>
                          <a:latin typeface="Arial" panose="020B0604020202020204" pitchFamily="34" charset="0"/>
                          <a:cs typeface="Arial" panose="020B0604020202020204" pitchFamily="34" charset="0"/>
                        </a:rPr>
                      </a:br>
                      <a:r>
                        <a:rPr lang="en-US" sz="1100" b="0" i="0">
                          <a:solidFill>
                            <a:schemeClr val="bg1"/>
                          </a:solidFill>
                          <a:latin typeface="Arial" panose="020B0604020202020204" pitchFamily="34" charset="0"/>
                          <a:cs typeface="Arial" panose="020B0604020202020204" pitchFamily="34" charset="0"/>
                        </a:rPr>
                        <a:t>(Prior To Enrollment)</a:t>
                      </a:r>
                    </a:p>
                  </a:txBody>
                  <a:tcPr marL="79817" marR="79817" marT="39909" marB="39909" anchor="ctr">
                    <a:lnB w="38100" cmpd="sng">
                      <a:noFill/>
                    </a:lnB>
                    <a:solidFill>
                      <a:srgbClr val="F79421"/>
                    </a:solidFill>
                  </a:tcPr>
                </a:tc>
                <a:extLst>
                  <a:ext uri="{0D108BD9-81ED-4DB2-BD59-A6C34878D82A}">
                    <a16:rowId xmlns:a16="http://schemas.microsoft.com/office/drawing/2014/main" val="4133809110"/>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$10,000 - $14,999</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70%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70%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60449"/>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$15,000+</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100%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70%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2239311"/>
                  </a:ext>
                </a:extLst>
              </a:tr>
            </a:tbl>
          </a:graphicData>
        </a:graphic>
      </p:graphicFrame>
      <p:graphicFrame>
        <p:nvGraphicFramePr>
          <p:cNvPr id="7" name="Table 6">
            <a:extLst>
              <a:ext uri="{FF2B5EF4-FFF2-40B4-BE49-F238E27FC236}">
                <a16:creationId xmlns:a16="http://schemas.microsoft.com/office/drawing/2014/main" id="{565C1587-92FA-B3FA-2F01-83294CF917D5}"/>
              </a:ext>
            </a:extLst>
          </p:cNvPr>
          <p:cNvGraphicFramePr>
            <a:graphicFrameLocks noGrp="1"/>
          </p:cNvGraphicFramePr>
          <p:nvPr/>
        </p:nvGraphicFramePr>
        <p:xfrm>
          <a:off x="6265949" y="4502004"/>
          <a:ext cx="5486400" cy="12801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902684517"/>
                    </a:ext>
                  </a:extLst>
                </a:gridCol>
                <a:gridCol w="1828800">
                  <a:extLst>
                    <a:ext uri="{9D8B030D-6E8A-4147-A177-3AD203B41FA5}">
                      <a16:colId xmlns:a16="http://schemas.microsoft.com/office/drawing/2014/main" val="106415749"/>
                    </a:ext>
                  </a:extLst>
                </a:gridCol>
                <a:gridCol w="1828800">
                  <a:extLst>
                    <a:ext uri="{9D8B030D-6E8A-4147-A177-3AD203B41FA5}">
                      <a16:colId xmlns:a16="http://schemas.microsoft.com/office/drawing/2014/main" val="695806058"/>
                    </a:ext>
                  </a:extLst>
                </a:gridCol>
              </a:tblGrid>
              <a:tr h="548640">
                <a:tc>
                  <a:txBody>
                    <a:bodyPr/>
                    <a:lstStyle/>
                    <a:p>
                      <a:pPr algn="ctr"/>
                      <a:r>
                        <a:rPr lang="en-US" sz="1100" b="1" i="0">
                          <a:solidFill>
                            <a:schemeClr val="bg1"/>
                          </a:solidFill>
                          <a:latin typeface="Arial" panose="020B0604020202020204" pitchFamily="34" charset="0"/>
                          <a:cs typeface="Arial" panose="020B0604020202020204" pitchFamily="34" charset="0"/>
                        </a:rPr>
                        <a:t>Loss Ratio</a:t>
                      </a:r>
                    </a:p>
                  </a:txBody>
                  <a:tcPr marL="79817" marR="79817" marT="39909" marB="39909" anchor="ctr">
                    <a:lnB w="38100" cmpd="sng">
                      <a:noFill/>
                    </a:lnB>
                    <a:solidFill>
                      <a:schemeClr val="tx1">
                        <a:lumMod val="50000"/>
                        <a:lumOff val="50000"/>
                      </a:schemeClr>
                    </a:solidFill>
                  </a:tcPr>
                </a:tc>
                <a:tc>
                  <a:txBody>
                    <a:bodyPr/>
                    <a:lstStyle/>
                    <a:p>
                      <a:pPr algn="ctr"/>
                      <a:r>
                        <a:rPr lang="en-US" sz="1100" b="1" i="0">
                          <a:solidFill>
                            <a:schemeClr val="bg1"/>
                          </a:solidFill>
                          <a:latin typeface="Arial" panose="020B0604020202020204" pitchFamily="34" charset="0"/>
                          <a:cs typeface="Arial" panose="020B0604020202020204" pitchFamily="34" charset="0"/>
                        </a:rPr>
                        <a:t>Participation % </a:t>
                      </a:r>
                      <a:br>
                        <a:rPr lang="en-US" sz="1100" b="1" i="0">
                          <a:solidFill>
                            <a:schemeClr val="bg1"/>
                          </a:solidFill>
                          <a:latin typeface="Arial" panose="020B0604020202020204" pitchFamily="34" charset="0"/>
                          <a:cs typeface="Arial" panose="020B0604020202020204" pitchFamily="34" charset="0"/>
                        </a:rPr>
                      </a:br>
                      <a:r>
                        <a:rPr lang="en-US" sz="1100" b="0" i="0">
                          <a:solidFill>
                            <a:schemeClr val="bg1"/>
                          </a:solidFill>
                          <a:latin typeface="Arial" panose="020B0604020202020204" pitchFamily="34" charset="0"/>
                          <a:cs typeface="Arial" panose="020B0604020202020204" pitchFamily="34" charset="0"/>
                        </a:rPr>
                        <a:t>(After Enrollment)</a:t>
                      </a:r>
                    </a:p>
                  </a:txBody>
                  <a:tcPr marL="79817" marR="79817" marT="39909" marB="39909" anchor="ctr">
                    <a:lnB w="38100" cmpd="sng">
                      <a:noFill/>
                    </a:lnB>
                    <a:solidFill>
                      <a:schemeClr val="tx1">
                        <a:lumMod val="50000"/>
                        <a:lumOff val="50000"/>
                      </a:schemeClr>
                    </a:solidFill>
                  </a:tcPr>
                </a:tc>
                <a:tc>
                  <a:txBody>
                    <a:bodyPr/>
                    <a:lstStyle/>
                    <a:p>
                      <a:pPr algn="ctr"/>
                      <a:r>
                        <a:rPr lang="en-US" sz="1100" b="1" i="0">
                          <a:solidFill>
                            <a:schemeClr val="bg1"/>
                          </a:solidFill>
                          <a:latin typeface="Arial" panose="020B0604020202020204" pitchFamily="34" charset="0"/>
                          <a:cs typeface="Arial" panose="020B0604020202020204" pitchFamily="34" charset="0"/>
                        </a:rPr>
                        <a:t>Participation %</a:t>
                      </a:r>
                      <a:br>
                        <a:rPr lang="en-US" sz="1100" b="1" i="0">
                          <a:solidFill>
                            <a:schemeClr val="bg1"/>
                          </a:solidFill>
                          <a:latin typeface="Arial" panose="020B0604020202020204" pitchFamily="34" charset="0"/>
                          <a:cs typeface="Arial" panose="020B0604020202020204" pitchFamily="34" charset="0"/>
                        </a:rPr>
                      </a:br>
                      <a:r>
                        <a:rPr lang="en-US" sz="1100" b="0" i="0">
                          <a:solidFill>
                            <a:schemeClr val="bg1"/>
                          </a:solidFill>
                          <a:latin typeface="Arial" panose="020B0604020202020204" pitchFamily="34" charset="0"/>
                          <a:cs typeface="Arial" panose="020B0604020202020204" pitchFamily="34" charset="0"/>
                        </a:rPr>
                        <a:t>(Prior To Enrollment)</a:t>
                      </a:r>
                    </a:p>
                  </a:txBody>
                  <a:tcPr marL="79817" marR="79817" marT="39909" marB="39909" anchor="ctr">
                    <a:lnB w="38100" cmpd="sng">
                      <a:noFill/>
                    </a:lnB>
                    <a:solidFill>
                      <a:schemeClr val="tx1">
                        <a:lumMod val="50000"/>
                        <a:lumOff val="50000"/>
                      </a:schemeClr>
                    </a:solidFill>
                  </a:tcPr>
                </a:tc>
                <a:extLst>
                  <a:ext uri="{0D108BD9-81ED-4DB2-BD59-A6C34878D82A}">
                    <a16:rowId xmlns:a16="http://schemas.microsoft.com/office/drawing/2014/main" val="4133809110"/>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Over 100%</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60449"/>
                  </a:ext>
                </a:extLst>
              </a:tr>
              <a:tr h="365760">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100% or Less</a:t>
                      </a:r>
                    </a:p>
                  </a:txBody>
                  <a:tcPr marL="79817" marR="79817" marT="39909" marB="39909"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100%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tx1">
                              <a:lumMod val="75000"/>
                              <a:lumOff val="25000"/>
                            </a:schemeClr>
                          </a:solidFill>
                          <a:latin typeface="Arial" panose="020B0604020202020204" pitchFamily="34" charset="0"/>
                          <a:cs typeface="Arial" panose="020B0604020202020204" pitchFamily="34" charset="0"/>
                        </a:rPr>
                        <a:t>70%</a:t>
                      </a:r>
                    </a:p>
                  </a:txBody>
                  <a:tcPr marL="79817" marR="79817" marT="39909" marB="39909" anchor="ct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2239311"/>
                  </a:ext>
                </a:extLst>
              </a:tr>
            </a:tbl>
          </a:graphicData>
        </a:graphic>
      </p:graphicFrame>
    </p:spTree>
    <p:extLst>
      <p:ext uri="{BB962C8B-B14F-4D97-AF65-F5344CB8AC3E}">
        <p14:creationId xmlns:p14="http://schemas.microsoft.com/office/powerpoint/2010/main" val="30798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378798" y="389007"/>
            <a:ext cx="10994521" cy="636681"/>
          </a:xfrm>
        </p:spPr>
        <p:txBody>
          <a:bodyPr>
            <a:normAutofit fontScale="90000"/>
          </a:bodyPr>
          <a:lstStyle/>
          <a:p>
            <a:r>
              <a:rPr lang="en-US"/>
              <a:t>F&amp;I Products that Drive Results</a:t>
            </a:r>
          </a:p>
        </p:txBody>
      </p:sp>
      <p:sp>
        <p:nvSpPr>
          <p:cNvPr id="4" name="TextBox 3">
            <a:extLst>
              <a:ext uri="{FF2B5EF4-FFF2-40B4-BE49-F238E27FC236}">
                <a16:creationId xmlns:a16="http://schemas.microsoft.com/office/drawing/2014/main" id="{095CB2FA-8379-3EBF-54C6-25C9A35FB640}"/>
              </a:ext>
            </a:extLst>
          </p:cNvPr>
          <p:cNvSpPr txBox="1"/>
          <p:nvPr/>
        </p:nvSpPr>
        <p:spPr>
          <a:xfrm>
            <a:off x="378798" y="1260039"/>
            <a:ext cx="7108679" cy="4401205"/>
          </a:xfrm>
          <a:prstGeom prst="rect">
            <a:avLst/>
          </a:prstGeom>
          <a:noFill/>
        </p:spPr>
        <p:txBody>
          <a:bodyPr wrap="square" lIns="91440" tIns="45720" rIns="91440" bIns="45720" anchor="t">
            <a:spAutoFit/>
          </a:bodyPr>
          <a:lstStyle/>
          <a:p>
            <a:pPr>
              <a:lnSpc>
                <a:spcPct val="100000"/>
              </a:lnSpc>
              <a:spcBef>
                <a:spcPts val="600"/>
              </a:spcBef>
              <a:spcAft>
                <a:spcPts val="600"/>
              </a:spcAft>
              <a:buClr>
                <a:srgbClr val="F79521"/>
              </a:buClr>
              <a:buSzPct val="80000"/>
            </a:pPr>
            <a:r>
              <a:rPr lang="en-US" sz="2200" dirty="0">
                <a:latin typeface="Arial"/>
                <a:cs typeface="Arial"/>
              </a:rPr>
              <a:t>GWC Warranty provides you and your dealers with the right F&amp;I products designed to meet the diverse needs of their used-car inventory, all while optimizing sales.</a:t>
            </a:r>
          </a:p>
          <a:p>
            <a:pPr marL="342900" indent="-251460">
              <a:spcBef>
                <a:spcPts val="1200"/>
              </a:spcBef>
              <a:buClr>
                <a:srgbClr val="F79521"/>
              </a:buClr>
              <a:buSzPct val="80000"/>
              <a:buFont typeface="Arial" panose="020B0604020202020204" pitchFamily="34" charset="0"/>
              <a:buChar char="•"/>
            </a:pPr>
            <a:r>
              <a:rPr lang="en-US" sz="2000" b="1" dirty="0">
                <a:latin typeface="Arial"/>
                <a:cs typeface="Arial"/>
              </a:rPr>
              <a:t>Customized Vehicle Service Contracts</a:t>
            </a: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Platinum with EV</a:t>
            </a:r>
            <a:endParaRPr lang="en-US" sz="1700" dirty="0">
              <a:latin typeface="Arial" panose="020B0604020202020204" pitchFamily="34" charset="0"/>
              <a:cs typeface="Arial" panose="020B0604020202020204" pitchFamily="34" charset="0"/>
            </a:endParaRP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Gold with EV</a:t>
            </a:r>
            <a:endParaRPr lang="en-US" sz="1700" dirty="0">
              <a:latin typeface="Arial" panose="020B0604020202020204" pitchFamily="34" charset="0"/>
              <a:cs typeface="Arial" panose="020B0604020202020204" pitchFamily="34" charset="0"/>
            </a:endParaRPr>
          </a:p>
          <a:p>
            <a:pPr marL="342900" indent="-251460">
              <a:spcBef>
                <a:spcPts val="1200"/>
              </a:spcBef>
              <a:buClr>
                <a:srgbClr val="F79521"/>
              </a:buClr>
              <a:buSzPct val="80000"/>
              <a:buFont typeface="Arial" panose="020B0604020202020204" pitchFamily="34" charset="0"/>
              <a:buChar char="•"/>
            </a:pPr>
            <a:r>
              <a:rPr lang="en-US" sz="2000" b="1" dirty="0">
                <a:latin typeface="Arial"/>
                <a:cs typeface="Arial"/>
              </a:rPr>
              <a:t>Secondary Vehicle Service Contracts</a:t>
            </a: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5/100 Powertrain</a:t>
            </a: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Service Lane</a:t>
            </a: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Medium Duty Truck</a:t>
            </a: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Certified Pre-Owned</a:t>
            </a:r>
          </a:p>
          <a:p>
            <a:pPr marL="347345" indent="-255905">
              <a:spcBef>
                <a:spcPts val="1200"/>
              </a:spcBef>
              <a:buClr>
                <a:srgbClr val="F79521"/>
              </a:buClr>
              <a:buSzPct val="80000"/>
              <a:buFont typeface="Arial" panose="020B0604020202020204" pitchFamily="34" charset="0"/>
              <a:buChar char="•"/>
            </a:pPr>
            <a:r>
              <a:rPr lang="en-US" sz="2000" b="1" dirty="0">
                <a:latin typeface="Arial"/>
                <a:cs typeface="Arial"/>
              </a:rPr>
              <a:t>Ancillary </a:t>
            </a:r>
          </a:p>
          <a:p>
            <a:pPr marL="742950" lvl="1" indent="-285750">
              <a:buClr>
                <a:schemeClr val="tx1">
                  <a:lumMod val="50000"/>
                  <a:lumOff val="50000"/>
                </a:schemeClr>
              </a:buClr>
              <a:buSzPct val="80000"/>
              <a:buFont typeface="Courier New" panose="02070309020205020404" pitchFamily="49" charset="0"/>
              <a:buChar char="o"/>
            </a:pPr>
            <a:r>
              <a:rPr lang="en-US" sz="1700" dirty="0">
                <a:latin typeface="Arial"/>
                <a:cs typeface="Arial"/>
              </a:rPr>
              <a:t>Gap Protection</a:t>
            </a:r>
          </a:p>
        </p:txBody>
      </p:sp>
      <p:pic>
        <p:nvPicPr>
          <p:cNvPr id="3" name="Picture 2">
            <a:extLst>
              <a:ext uri="{FF2B5EF4-FFF2-40B4-BE49-F238E27FC236}">
                <a16:creationId xmlns:a16="http://schemas.microsoft.com/office/drawing/2014/main" id="{560EF69A-B5D0-9B51-1CCD-FFB7A1FDE1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pic>
        <p:nvPicPr>
          <p:cNvPr id="5" name="Picture 4">
            <a:extLst>
              <a:ext uri="{FF2B5EF4-FFF2-40B4-BE49-F238E27FC236}">
                <a16:creationId xmlns:a16="http://schemas.microsoft.com/office/drawing/2014/main" id="{EFF810A1-D55D-3D2A-324C-29EBEB14561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10870" y="1203613"/>
            <a:ext cx="938464" cy="938464"/>
          </a:xfrm>
          <a:prstGeom prst="rect">
            <a:avLst/>
          </a:prstGeom>
        </p:spPr>
      </p:pic>
      <p:sp>
        <p:nvSpPr>
          <p:cNvPr id="6" name="TextBox 5">
            <a:extLst>
              <a:ext uri="{FF2B5EF4-FFF2-40B4-BE49-F238E27FC236}">
                <a16:creationId xmlns:a16="http://schemas.microsoft.com/office/drawing/2014/main" id="{B2F18541-05F0-BD7B-83D7-6C362AABBBB7}"/>
              </a:ext>
            </a:extLst>
          </p:cNvPr>
          <p:cNvSpPr txBox="1"/>
          <p:nvPr/>
        </p:nvSpPr>
        <p:spPr>
          <a:xfrm>
            <a:off x="9355582" y="1357828"/>
            <a:ext cx="2185982" cy="584775"/>
          </a:xfrm>
          <a:prstGeom prst="rect">
            <a:avLst/>
          </a:prstGeom>
          <a:noFill/>
        </p:spPr>
        <p:txBody>
          <a:bodyPr wrap="square" rtlCol="0">
            <a:spAutoFit/>
          </a:bodyPr>
          <a:lstStyle/>
          <a:p>
            <a:r>
              <a:rPr lang="en-US" sz="1600" b="1">
                <a:solidFill>
                  <a:srgbClr val="275171"/>
                </a:solidFill>
                <a:latin typeface="Arial" panose="020B0604020202020204" pitchFamily="34" charset="0"/>
                <a:cs typeface="Arial" panose="020B0604020202020204" pitchFamily="34" charset="0"/>
              </a:rPr>
              <a:t>DAY ONE, MILE ONE</a:t>
            </a:r>
          </a:p>
          <a:p>
            <a:r>
              <a:rPr lang="en-US" sz="1600" b="1">
                <a:solidFill>
                  <a:srgbClr val="275171"/>
                </a:solidFill>
                <a:latin typeface="Arial" panose="020B0604020202020204" pitchFamily="34" charset="0"/>
                <a:cs typeface="Arial" panose="020B0604020202020204" pitchFamily="34" charset="0"/>
              </a:rPr>
              <a:t>COVERAGE</a:t>
            </a:r>
          </a:p>
        </p:txBody>
      </p:sp>
      <p:pic>
        <p:nvPicPr>
          <p:cNvPr id="7" name="Picture 6">
            <a:extLst>
              <a:ext uri="{FF2B5EF4-FFF2-40B4-BE49-F238E27FC236}">
                <a16:creationId xmlns:a16="http://schemas.microsoft.com/office/drawing/2014/main" id="{9DC649B2-0344-BD7E-93A2-FA045C9F4F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10870" y="2433691"/>
            <a:ext cx="938464" cy="938464"/>
          </a:xfrm>
          <a:prstGeom prst="rect">
            <a:avLst/>
          </a:prstGeom>
        </p:spPr>
      </p:pic>
      <p:sp>
        <p:nvSpPr>
          <p:cNvPr id="9" name="TextBox 8">
            <a:extLst>
              <a:ext uri="{FF2B5EF4-FFF2-40B4-BE49-F238E27FC236}">
                <a16:creationId xmlns:a16="http://schemas.microsoft.com/office/drawing/2014/main" id="{C5330E19-AA7C-6D2F-281A-6FC8BFA5700B}"/>
              </a:ext>
            </a:extLst>
          </p:cNvPr>
          <p:cNvSpPr txBox="1"/>
          <p:nvPr/>
        </p:nvSpPr>
        <p:spPr>
          <a:xfrm>
            <a:off x="9355581" y="2585190"/>
            <a:ext cx="2386280" cy="584775"/>
          </a:xfrm>
          <a:prstGeom prst="rect">
            <a:avLst/>
          </a:prstGeom>
          <a:noFill/>
        </p:spPr>
        <p:txBody>
          <a:bodyPr wrap="square" rtlCol="0">
            <a:spAutoFit/>
          </a:bodyPr>
          <a:lstStyle/>
          <a:p>
            <a:r>
              <a:rPr lang="en-US" sz="1600" b="1">
                <a:solidFill>
                  <a:srgbClr val="275171"/>
                </a:solidFill>
                <a:latin typeface="Arial" panose="020B0604020202020204" pitchFamily="34" charset="0"/>
                <a:cs typeface="Arial" panose="020B0604020202020204" pitchFamily="34" charset="0"/>
              </a:rPr>
              <a:t>NATIONWIDE SERVICE FACILITIES</a:t>
            </a:r>
          </a:p>
        </p:txBody>
      </p:sp>
      <p:pic>
        <p:nvPicPr>
          <p:cNvPr id="10" name="Picture 9">
            <a:extLst>
              <a:ext uri="{FF2B5EF4-FFF2-40B4-BE49-F238E27FC236}">
                <a16:creationId xmlns:a16="http://schemas.microsoft.com/office/drawing/2014/main" id="{84976DAB-E37B-7A07-AAC0-D7947671E38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10870" y="3663769"/>
            <a:ext cx="938464" cy="938464"/>
          </a:xfrm>
          <a:prstGeom prst="rect">
            <a:avLst/>
          </a:prstGeom>
        </p:spPr>
      </p:pic>
      <p:sp>
        <p:nvSpPr>
          <p:cNvPr id="11" name="TextBox 10">
            <a:extLst>
              <a:ext uri="{FF2B5EF4-FFF2-40B4-BE49-F238E27FC236}">
                <a16:creationId xmlns:a16="http://schemas.microsoft.com/office/drawing/2014/main" id="{2AAB2869-922D-AF13-F716-F94FBD89848B}"/>
              </a:ext>
            </a:extLst>
          </p:cNvPr>
          <p:cNvSpPr txBox="1"/>
          <p:nvPr/>
        </p:nvSpPr>
        <p:spPr>
          <a:xfrm>
            <a:off x="9355581" y="3812552"/>
            <a:ext cx="2386279" cy="584775"/>
          </a:xfrm>
          <a:prstGeom prst="rect">
            <a:avLst/>
          </a:prstGeom>
          <a:noFill/>
        </p:spPr>
        <p:txBody>
          <a:bodyPr wrap="square" rtlCol="0">
            <a:spAutoFit/>
          </a:bodyPr>
          <a:lstStyle/>
          <a:p>
            <a:r>
              <a:rPr lang="en-US" sz="1600" b="1">
                <a:solidFill>
                  <a:srgbClr val="275171"/>
                </a:solidFill>
                <a:latin typeface="Arial" panose="020B0604020202020204" pitchFamily="34" charset="0"/>
                <a:cs typeface="Arial" panose="020B0604020202020204" pitchFamily="34" charset="0"/>
              </a:rPr>
              <a:t>24/7 ROADSIDE</a:t>
            </a:r>
          </a:p>
          <a:p>
            <a:r>
              <a:rPr lang="en-US" sz="1600" b="1">
                <a:solidFill>
                  <a:srgbClr val="275171"/>
                </a:solidFill>
                <a:latin typeface="Arial" panose="020B0604020202020204" pitchFamily="34" charset="0"/>
                <a:cs typeface="Arial" panose="020B0604020202020204" pitchFamily="34" charset="0"/>
              </a:rPr>
              <a:t>ASSISTANCE</a:t>
            </a:r>
          </a:p>
        </p:txBody>
      </p:sp>
      <p:pic>
        <p:nvPicPr>
          <p:cNvPr id="12" name="Picture 11">
            <a:extLst>
              <a:ext uri="{FF2B5EF4-FFF2-40B4-BE49-F238E27FC236}">
                <a16:creationId xmlns:a16="http://schemas.microsoft.com/office/drawing/2014/main" id="{3FDF3547-1D5F-A8BF-F75A-4D1D9D8101B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10870" y="4893848"/>
            <a:ext cx="938464" cy="938464"/>
          </a:xfrm>
          <a:prstGeom prst="rect">
            <a:avLst/>
          </a:prstGeom>
        </p:spPr>
      </p:pic>
      <p:sp>
        <p:nvSpPr>
          <p:cNvPr id="13" name="TextBox 12">
            <a:extLst>
              <a:ext uri="{FF2B5EF4-FFF2-40B4-BE49-F238E27FC236}">
                <a16:creationId xmlns:a16="http://schemas.microsoft.com/office/drawing/2014/main" id="{7AFC23AB-D05E-BA0E-8266-EAA9EADB2332}"/>
              </a:ext>
            </a:extLst>
          </p:cNvPr>
          <p:cNvSpPr txBox="1"/>
          <p:nvPr/>
        </p:nvSpPr>
        <p:spPr>
          <a:xfrm>
            <a:off x="9355583" y="5039914"/>
            <a:ext cx="2386277" cy="584775"/>
          </a:xfrm>
          <a:prstGeom prst="rect">
            <a:avLst/>
          </a:prstGeom>
          <a:noFill/>
        </p:spPr>
        <p:txBody>
          <a:bodyPr wrap="square" rtlCol="0">
            <a:spAutoFit/>
          </a:bodyPr>
          <a:lstStyle/>
          <a:p>
            <a:r>
              <a:rPr lang="en-US" sz="1600" b="1">
                <a:solidFill>
                  <a:srgbClr val="275171"/>
                </a:solidFill>
                <a:latin typeface="Arial" panose="020B0604020202020204" pitchFamily="34" charset="0"/>
                <a:cs typeface="Arial" panose="020B0604020202020204" pitchFamily="34" charset="0"/>
              </a:rPr>
              <a:t>EXCEPTIONAL</a:t>
            </a:r>
            <a:br>
              <a:rPr lang="en-US" sz="1600" b="1">
                <a:solidFill>
                  <a:srgbClr val="275171"/>
                </a:solidFill>
                <a:latin typeface="Arial" panose="020B0604020202020204" pitchFamily="34" charset="0"/>
                <a:cs typeface="Arial" panose="020B0604020202020204" pitchFamily="34" charset="0"/>
              </a:rPr>
            </a:br>
            <a:r>
              <a:rPr lang="en-US" sz="1600" b="1">
                <a:solidFill>
                  <a:srgbClr val="275171"/>
                </a:solidFill>
                <a:latin typeface="Arial" panose="020B0604020202020204" pitchFamily="34" charset="0"/>
                <a:cs typeface="Arial" panose="020B0604020202020204" pitchFamily="34" charset="0"/>
              </a:rPr>
              <a:t>CLAIMS SERVICE</a:t>
            </a:r>
          </a:p>
        </p:txBody>
      </p:sp>
    </p:spTree>
    <p:extLst>
      <p:ext uri="{BB962C8B-B14F-4D97-AF65-F5344CB8AC3E}">
        <p14:creationId xmlns:p14="http://schemas.microsoft.com/office/powerpoint/2010/main" val="391689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C24A-3C92-4717-9D7C-7853BD14973D}"/>
              </a:ext>
            </a:extLst>
          </p:cNvPr>
          <p:cNvSpPr>
            <a:spLocks noGrp="1"/>
          </p:cNvSpPr>
          <p:nvPr>
            <p:ph type="title"/>
          </p:nvPr>
        </p:nvSpPr>
        <p:spPr>
          <a:xfrm>
            <a:off x="305959" y="340104"/>
            <a:ext cx="10994521" cy="636681"/>
          </a:xfrm>
        </p:spPr>
        <p:txBody>
          <a:bodyPr>
            <a:normAutofit fontScale="90000"/>
          </a:bodyPr>
          <a:lstStyle/>
          <a:p>
            <a:r>
              <a:rPr lang="en-US"/>
              <a:t>Platinum &amp; Gold Protection Plans</a:t>
            </a:r>
          </a:p>
        </p:txBody>
      </p:sp>
      <p:sp>
        <p:nvSpPr>
          <p:cNvPr id="3" name="Content Placeholder 2">
            <a:extLst>
              <a:ext uri="{FF2B5EF4-FFF2-40B4-BE49-F238E27FC236}">
                <a16:creationId xmlns:a16="http://schemas.microsoft.com/office/drawing/2014/main" id="{4DE39559-40BC-DF6F-87D6-4ACD302CC51F}"/>
              </a:ext>
            </a:extLst>
          </p:cNvPr>
          <p:cNvSpPr>
            <a:spLocks noGrp="1"/>
          </p:cNvSpPr>
          <p:nvPr>
            <p:ph idx="1"/>
          </p:nvPr>
        </p:nvSpPr>
        <p:spPr>
          <a:xfrm>
            <a:off x="305959" y="1139602"/>
            <a:ext cx="6334872" cy="4578795"/>
          </a:xfrm>
        </p:spPr>
        <p:txBody>
          <a:bodyPr>
            <a:normAutofit/>
          </a:bodyPr>
          <a:lstStyle/>
          <a:p>
            <a:pPr marL="0" indent="0">
              <a:lnSpc>
                <a:spcPct val="100000"/>
              </a:lnSpc>
              <a:spcBef>
                <a:spcPts val="0"/>
              </a:spcBef>
              <a:buNone/>
            </a:pPr>
            <a:r>
              <a:rPr lang="en-US" sz="2400"/>
              <a:t>Expansive and flexible F&amp;I products designed to meet the diverse needs of your dealers’ pre-owned inventory  </a:t>
            </a:r>
          </a:p>
          <a:p>
            <a:pPr marL="342900" lvl="1" indent="0">
              <a:lnSpc>
                <a:spcPct val="110000"/>
              </a:lnSpc>
              <a:spcBef>
                <a:spcPts val="0"/>
              </a:spcBef>
              <a:buClr>
                <a:srgbClr val="F79521"/>
              </a:buClr>
              <a:buSzPct val="80000"/>
              <a:buNone/>
              <a:tabLst>
                <a:tab pos="457200" algn="l"/>
              </a:tabLst>
            </a:pPr>
            <a:endParaRPr lang="en-US" sz="1800">
              <a:ea typeface="Calibri" panose="020F0502020204030204" pitchFamily="34" charset="0"/>
            </a:endParaRPr>
          </a:p>
          <a:p>
            <a:pPr marL="0" indent="0">
              <a:lnSpc>
                <a:spcPct val="110000"/>
              </a:lnSpc>
              <a:spcBef>
                <a:spcPts val="0"/>
              </a:spcBef>
              <a:buNone/>
            </a:pPr>
            <a:r>
              <a:rPr lang="en-US" sz="2000" b="1"/>
              <a:t>Coverage to Fit Your Dealer’s Inventory</a:t>
            </a:r>
          </a:p>
          <a:p>
            <a:pPr marL="690372" lvl="1" indent="-347472">
              <a:lnSpc>
                <a:spcPct val="110000"/>
              </a:lnSpc>
              <a:spcBef>
                <a:spcPts val="600"/>
              </a:spcBef>
              <a:buClr>
                <a:srgbClr val="F79521"/>
              </a:buClr>
              <a:buFont typeface="Arial" panose="020B0604020202020204" pitchFamily="34" charset="0"/>
              <a:buChar char="•"/>
            </a:pPr>
            <a:r>
              <a:rPr lang="en-US" sz="1800"/>
              <a:t>Current MY up to 20 years back</a:t>
            </a:r>
          </a:p>
          <a:p>
            <a:pPr marL="690372" lvl="1" indent="-347472">
              <a:lnSpc>
                <a:spcPct val="110000"/>
              </a:lnSpc>
              <a:spcBef>
                <a:spcPts val="600"/>
              </a:spcBef>
              <a:buClr>
                <a:srgbClr val="F79521"/>
              </a:buClr>
              <a:buFont typeface="Arial" panose="020B0604020202020204" pitchFamily="34" charset="0"/>
              <a:buChar char="•"/>
            </a:pPr>
            <a:r>
              <a:rPr lang="en-US" sz="1800"/>
              <a:t>Coverage for vehicles up to 200K on odometer</a:t>
            </a:r>
          </a:p>
          <a:p>
            <a:pPr marL="690372" lvl="1" indent="-347472">
              <a:lnSpc>
                <a:spcPct val="110000"/>
              </a:lnSpc>
              <a:spcBef>
                <a:spcPts val="600"/>
              </a:spcBef>
              <a:buClr>
                <a:srgbClr val="F79521"/>
              </a:buClr>
              <a:buFont typeface="Arial" panose="020B0604020202020204" pitchFamily="34" charset="0"/>
              <a:buChar char="•"/>
            </a:pPr>
            <a:r>
              <a:rPr lang="en-US" sz="1800"/>
              <a:t>Four coverage levels</a:t>
            </a:r>
          </a:p>
          <a:p>
            <a:pPr marL="690372" lvl="1" indent="-347472">
              <a:lnSpc>
                <a:spcPct val="110000"/>
              </a:lnSpc>
              <a:spcBef>
                <a:spcPts val="600"/>
              </a:spcBef>
              <a:buClr>
                <a:srgbClr val="F79521"/>
              </a:buClr>
              <a:buFont typeface="Arial" panose="020B0604020202020204" pitchFamily="34" charset="0"/>
              <a:buChar char="•"/>
            </a:pPr>
            <a:r>
              <a:rPr lang="en-US" sz="1800"/>
              <a:t>Broad spectrum of coverages available, including high-line vehicles</a:t>
            </a:r>
          </a:p>
          <a:p>
            <a:pPr marL="690372" lvl="1" indent="-347472">
              <a:lnSpc>
                <a:spcPct val="110000"/>
              </a:lnSpc>
              <a:spcBef>
                <a:spcPts val="600"/>
              </a:spcBef>
              <a:buClr>
                <a:srgbClr val="F79521"/>
              </a:buClr>
              <a:buFont typeface="Arial" panose="020B0604020202020204" pitchFamily="34" charset="0"/>
              <a:buChar char="•"/>
            </a:pPr>
            <a:r>
              <a:rPr lang="en-US" sz="1800"/>
              <a:t>Precision pricing based on twenty-plus years of claims experience</a:t>
            </a:r>
            <a:endParaRPr lang="en-US" sz="1700">
              <a:solidFill>
                <a:schemeClr val="tx1">
                  <a:lumMod val="75000"/>
                  <a:lumOff val="25000"/>
                </a:schemeClr>
              </a:solidFill>
            </a:endParaRPr>
          </a:p>
        </p:txBody>
      </p:sp>
      <p:pic>
        <p:nvPicPr>
          <p:cNvPr id="5" name="Picture Placeholder 10" descr="A picture containing tennis, player, hitting, ocean floor&#10;&#10;Description automatically generated">
            <a:extLst>
              <a:ext uri="{FF2B5EF4-FFF2-40B4-BE49-F238E27FC236}">
                <a16:creationId xmlns:a16="http://schemas.microsoft.com/office/drawing/2014/main" id="{AD5FEDEA-1971-D7E3-460E-AAB43A5750D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936523" y="-64980"/>
            <a:ext cx="4320132" cy="6959924"/>
          </a:xfrm>
          <a:prstGeom prst="rect">
            <a:avLst/>
          </a:prstGeom>
        </p:spPr>
      </p:pic>
      <p:pic>
        <p:nvPicPr>
          <p:cNvPr id="6" name="Picture 5">
            <a:extLst>
              <a:ext uri="{FF2B5EF4-FFF2-40B4-BE49-F238E27FC236}">
                <a16:creationId xmlns:a16="http://schemas.microsoft.com/office/drawing/2014/main" id="{5909518E-D4DC-7788-4D4E-76837E0B1DE6}"/>
              </a:ext>
            </a:extLst>
          </p:cNvPr>
          <p:cNvPicPr>
            <a:picLocks noChangeAspect="1"/>
          </p:cNvPicPr>
          <p:nvPr/>
        </p:nvPicPr>
        <p:blipFill>
          <a:blip r:embed="rId4">
            <a:alphaModFix amt="40000"/>
            <a:extLst>
              <a:ext uri="{28A0092B-C50C-407E-A947-70E740481C1C}">
                <a14:useLocalDpi xmlns:a14="http://schemas.microsoft.com/office/drawing/2010/main"/>
              </a:ext>
            </a:extLst>
          </a:blip>
          <a:srcRect/>
          <a:stretch/>
        </p:blipFill>
        <p:spPr>
          <a:xfrm>
            <a:off x="8051800" y="914400"/>
            <a:ext cx="4572000" cy="4572000"/>
          </a:xfrm>
          <a:prstGeom prst="rect">
            <a:avLst/>
          </a:prstGeom>
        </p:spPr>
      </p:pic>
      <p:pic>
        <p:nvPicPr>
          <p:cNvPr id="7" name="Picture 6">
            <a:extLst>
              <a:ext uri="{FF2B5EF4-FFF2-40B4-BE49-F238E27FC236}">
                <a16:creationId xmlns:a16="http://schemas.microsoft.com/office/drawing/2014/main" id="{D9A2BEB9-CE88-3803-0221-8B3AFDFCEA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36910" y="6073948"/>
            <a:ext cx="1019810" cy="547640"/>
          </a:xfrm>
          <a:prstGeom prst="rect">
            <a:avLst/>
          </a:prstGeom>
        </p:spPr>
      </p:pic>
    </p:spTree>
    <p:extLst>
      <p:ext uri="{BB962C8B-B14F-4D97-AF65-F5344CB8AC3E}">
        <p14:creationId xmlns:p14="http://schemas.microsoft.com/office/powerpoint/2010/main" val="29220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006D55-BD4A-5463-4E96-F1269EC9764D}"/>
              </a:ext>
            </a:extLst>
          </p:cNvPr>
          <p:cNvSpPr txBox="1">
            <a:spLocks/>
          </p:cNvSpPr>
          <p:nvPr/>
        </p:nvSpPr>
        <p:spPr>
          <a:xfrm>
            <a:off x="373993" y="333886"/>
            <a:ext cx="10994521" cy="636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4E7C"/>
                </a:solidFill>
                <a:latin typeface="Arial" panose="020B0604020202020204" pitchFamily="34" charset="0"/>
                <a:ea typeface="+mj-ea"/>
                <a:cs typeface="Arial" panose="020B0604020202020204" pitchFamily="34" charset="0"/>
              </a:defRPr>
            </a:lvl1pPr>
          </a:lstStyle>
          <a:p>
            <a:r>
              <a:rPr lang="en-US"/>
              <a:t>Platinum &amp; Gold Protection Comparison</a:t>
            </a:r>
          </a:p>
        </p:txBody>
      </p:sp>
      <p:graphicFrame>
        <p:nvGraphicFramePr>
          <p:cNvPr id="3" name="Table 9">
            <a:extLst>
              <a:ext uri="{FF2B5EF4-FFF2-40B4-BE49-F238E27FC236}">
                <a16:creationId xmlns:a16="http://schemas.microsoft.com/office/drawing/2014/main" id="{7A4A1F14-A53E-3881-DB8D-F23047E88051}"/>
              </a:ext>
            </a:extLst>
          </p:cNvPr>
          <p:cNvGraphicFramePr>
            <a:graphicFrameLocks noGrp="1"/>
          </p:cNvGraphicFramePr>
          <p:nvPr/>
        </p:nvGraphicFramePr>
        <p:xfrm>
          <a:off x="1317371" y="1646834"/>
          <a:ext cx="10241280" cy="3840480"/>
        </p:xfrm>
        <a:graphic>
          <a:graphicData uri="http://schemas.openxmlformats.org/drawingml/2006/table">
            <a:tbl>
              <a:tblPr firstRow="1" bandRow="1">
                <a:tableStyleId>{5C22544A-7EE6-4342-B048-85BDC9FD1C3A}</a:tableStyleId>
              </a:tblPr>
              <a:tblGrid>
                <a:gridCol w="4025049">
                  <a:extLst>
                    <a:ext uri="{9D8B030D-6E8A-4147-A177-3AD203B41FA5}">
                      <a16:colId xmlns:a16="http://schemas.microsoft.com/office/drawing/2014/main" val="3620215116"/>
                    </a:ext>
                  </a:extLst>
                </a:gridCol>
                <a:gridCol w="3155830">
                  <a:extLst>
                    <a:ext uri="{9D8B030D-6E8A-4147-A177-3AD203B41FA5}">
                      <a16:colId xmlns:a16="http://schemas.microsoft.com/office/drawing/2014/main" val="3353096587"/>
                    </a:ext>
                  </a:extLst>
                </a:gridCol>
                <a:gridCol w="3060401">
                  <a:extLst>
                    <a:ext uri="{9D8B030D-6E8A-4147-A177-3AD203B41FA5}">
                      <a16:colId xmlns:a16="http://schemas.microsoft.com/office/drawing/2014/main" val="4148430452"/>
                    </a:ext>
                  </a:extLst>
                </a:gridCol>
              </a:tblGrid>
              <a:tr h="640080">
                <a:tc>
                  <a:txBody>
                    <a:bodyPr/>
                    <a:lstStyle/>
                    <a:p>
                      <a:pPr algn="l"/>
                      <a:endParaRPr lang="en-US">
                        <a:latin typeface="Arial" panose="020B0604020202020204" pitchFamily="34" charset="0"/>
                        <a:cs typeface="Arial" panose="020B0604020202020204" pitchFamily="34" charset="0"/>
                      </a:endParaRPr>
                    </a:p>
                  </a:txBody>
                  <a:tcPr anchor="ctr">
                    <a:lnR w="38100" cap="flat" cmpd="sng" algn="ctr">
                      <a:solidFill>
                        <a:schemeClr val="bg1"/>
                      </a:solidFill>
                      <a:prstDash val="solid"/>
                      <a:round/>
                      <a:headEnd type="none" w="med" len="med"/>
                      <a:tailEnd type="none" w="med" len="med"/>
                    </a:lnR>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sz="2000">
                          <a:latin typeface="Arial" panose="020B0604020202020204" pitchFamily="34" charset="0"/>
                          <a:cs typeface="Arial" panose="020B0604020202020204" pitchFamily="34" charset="0"/>
                        </a:rPr>
                        <a:t>Platinum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2000">
                          <a:latin typeface="Arial" panose="020B0604020202020204" pitchFamily="34" charset="0"/>
                          <a:cs typeface="Arial" panose="020B0604020202020204" pitchFamily="34" charset="0"/>
                        </a:rPr>
                        <a:t>Gold</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1447966563"/>
                  </a:ext>
                </a:extLst>
              </a:tr>
              <a:tr h="640080">
                <a:tc>
                  <a:txBody>
                    <a:bodyPr/>
                    <a:lstStyle/>
                    <a:p>
                      <a:pPr algn="l"/>
                      <a:r>
                        <a:rPr lang="en-US">
                          <a:latin typeface="Arial" panose="020B0604020202020204" pitchFamily="34" charset="0"/>
                          <a:cs typeface="Arial" panose="020B0604020202020204" pitchFamily="34" charset="0"/>
                        </a:rPr>
                        <a:t>Cancellations</a:t>
                      </a:r>
                    </a:p>
                  </a:txBody>
                  <a:tcPr anchor="ctr">
                    <a:lnR w="38100" cap="flat" cmpd="sng" algn="ctr">
                      <a:solidFill>
                        <a:schemeClr val="bg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sz="1400">
                          <a:solidFill>
                            <a:schemeClr val="bg1"/>
                          </a:solidFill>
                          <a:latin typeface="Arial" panose="020B0604020202020204" pitchFamily="34" charset="0"/>
                          <a:cs typeface="Arial" panose="020B0604020202020204" pitchFamily="34" charset="0"/>
                        </a:rPr>
                        <a:t>Anytime, Any Reason</a:t>
                      </a:r>
                      <a:br>
                        <a:rPr lang="en-US" sz="1400">
                          <a:solidFill>
                            <a:schemeClr val="bg1"/>
                          </a:solidFill>
                          <a:latin typeface="Arial" panose="020B0604020202020204" pitchFamily="34" charset="0"/>
                          <a:cs typeface="Arial" panose="020B0604020202020204" pitchFamily="34" charset="0"/>
                        </a:rPr>
                      </a:br>
                      <a:r>
                        <a:rPr lang="en-US" sz="1100">
                          <a:solidFill>
                            <a:schemeClr val="bg1"/>
                          </a:solidFill>
                          <a:latin typeface="Arial" panose="020B0604020202020204" pitchFamily="34" charset="0"/>
                          <a:cs typeface="Arial" panose="020B0604020202020204" pitchFamily="34" charset="0"/>
                        </a:rPr>
                        <a:t>($50 fee at time of cancellation)</a:t>
                      </a:r>
                      <a:endParaRPr lang="en-US" sz="140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Total Loss/Repossession</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3491458262"/>
                  </a:ext>
                </a:extLst>
              </a:tr>
              <a:tr h="640080">
                <a:tc>
                  <a:txBody>
                    <a:bodyPr/>
                    <a:lstStyle/>
                    <a:p>
                      <a:pPr algn="l"/>
                      <a:r>
                        <a:rPr lang="en-US">
                          <a:latin typeface="Arial" panose="020B0604020202020204" pitchFamily="34" charset="0"/>
                          <a:cs typeface="Arial" panose="020B0604020202020204" pitchFamily="34" charset="0"/>
                        </a:rPr>
                        <a:t>Labor Rates</a:t>
                      </a:r>
                    </a:p>
                  </a:txBody>
                  <a:tcPr anchor="ctr">
                    <a:lnR w="38100" cap="flat" cmpd="sng" algn="ctr">
                      <a:solidFill>
                        <a:schemeClr val="bg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Market Labor Rate</a:t>
                      </a:r>
                      <a:br>
                        <a:rPr lang="en-US" sz="1400">
                          <a:solidFill>
                            <a:schemeClr val="bg1"/>
                          </a:solidFill>
                          <a:latin typeface="Arial" panose="020B0604020202020204" pitchFamily="34" charset="0"/>
                          <a:cs typeface="Arial" panose="020B0604020202020204" pitchFamily="34" charset="0"/>
                        </a:rPr>
                      </a:br>
                      <a:r>
                        <a:rPr lang="en-US" sz="1100">
                          <a:solidFill>
                            <a:schemeClr val="bg1"/>
                          </a:solidFill>
                          <a:latin typeface="Arial" panose="020B0604020202020204" pitchFamily="34" charset="0"/>
                          <a:cs typeface="Arial" panose="020B0604020202020204" pitchFamily="34" charset="0"/>
                        </a:rPr>
                        <a:t>(No Cap)</a:t>
                      </a:r>
                      <a:endParaRPr lang="en-US" sz="140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Market Labor Rate</a:t>
                      </a:r>
                      <a:br>
                        <a:rPr lang="en-US" sz="14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(Not to exceed $130/hour)</a:t>
                      </a:r>
                      <a:endParaRPr lang="en-US" sz="1400" dirty="0">
                        <a:solidFill>
                          <a:schemeClr val="bg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1110685858"/>
                  </a:ext>
                </a:extLst>
              </a:tr>
              <a:tr h="640080">
                <a:tc>
                  <a:txBody>
                    <a:bodyPr/>
                    <a:lstStyle/>
                    <a:p>
                      <a:pPr algn="l"/>
                      <a:r>
                        <a:rPr lang="en-US">
                          <a:latin typeface="Arial" panose="020B0604020202020204" pitchFamily="34" charset="0"/>
                          <a:cs typeface="Arial" panose="020B0604020202020204" pitchFamily="34" charset="0"/>
                        </a:rPr>
                        <a:t>24/7 Roadside Assistance</a:t>
                      </a:r>
                    </a:p>
                  </a:txBody>
                  <a:tcPr anchor="ctr">
                    <a:lnR w="38100" cap="flat" cmpd="sng" algn="ctr">
                      <a:solidFill>
                        <a:schemeClr val="bg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algn="ctr"/>
                      <a:r>
                        <a:rPr lang="en-US" sz="1400">
                          <a:solidFill>
                            <a:schemeClr val="bg1"/>
                          </a:solidFill>
                          <a:latin typeface="Arial" panose="020B0604020202020204" pitchFamily="34" charset="0"/>
                          <a:cs typeface="Arial" panose="020B0604020202020204" pitchFamily="34" charset="0"/>
                        </a:rPr>
                        <a:t>Available on All Levels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400">
                          <a:solidFill>
                            <a:schemeClr val="bg1"/>
                          </a:solidFill>
                          <a:latin typeface="Arial" panose="020B0604020202020204" pitchFamily="34" charset="0"/>
                          <a:cs typeface="Arial" panose="020B0604020202020204" pitchFamily="34" charset="0"/>
                        </a:rPr>
                        <a:t>Not Available on </a:t>
                      </a:r>
                      <a:br>
                        <a:rPr lang="en-US" sz="1400">
                          <a:solidFill>
                            <a:schemeClr val="bg1"/>
                          </a:solidFill>
                          <a:latin typeface="Arial" panose="020B0604020202020204" pitchFamily="34" charset="0"/>
                          <a:cs typeface="Arial" panose="020B0604020202020204" pitchFamily="34" charset="0"/>
                        </a:rPr>
                      </a:br>
                      <a:r>
                        <a:rPr lang="en-US" sz="1400">
                          <a:solidFill>
                            <a:schemeClr val="bg1"/>
                          </a:solidFill>
                          <a:latin typeface="Arial" panose="020B0604020202020204" pitchFamily="34" charset="0"/>
                          <a:cs typeface="Arial" panose="020B0604020202020204" pitchFamily="34" charset="0"/>
                        </a:rPr>
                        <a:t>Powertrain Plus</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2710673654"/>
                  </a:ext>
                </a:extLst>
              </a:tr>
              <a:tr h="640080">
                <a:tc>
                  <a:txBody>
                    <a:bodyPr/>
                    <a:lstStyle/>
                    <a:p>
                      <a:pPr algn="l"/>
                      <a:r>
                        <a:rPr lang="en-US">
                          <a:latin typeface="Arial" panose="020B0604020202020204" pitchFamily="34" charset="0"/>
                          <a:cs typeface="Arial" panose="020B0604020202020204" pitchFamily="34" charset="0"/>
                        </a:rPr>
                        <a:t>Rental Car/Substitute Transportation</a:t>
                      </a:r>
                    </a:p>
                  </a:txBody>
                  <a:tcPr anchor="ctr">
                    <a:lnR w="38100" cap="flat" cmpd="sng" algn="ctr">
                      <a:solidFill>
                        <a:schemeClr val="bg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Available on All Levels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Not Available on </a:t>
                      </a:r>
                      <a:br>
                        <a:rPr lang="en-US" sz="1400">
                          <a:solidFill>
                            <a:schemeClr val="bg1"/>
                          </a:solidFill>
                          <a:latin typeface="Arial" panose="020B0604020202020204" pitchFamily="34" charset="0"/>
                          <a:cs typeface="Arial" panose="020B0604020202020204" pitchFamily="34" charset="0"/>
                        </a:rPr>
                      </a:br>
                      <a:r>
                        <a:rPr lang="en-US" sz="1400">
                          <a:solidFill>
                            <a:schemeClr val="bg1"/>
                          </a:solidFill>
                          <a:latin typeface="Arial" panose="020B0604020202020204" pitchFamily="34" charset="0"/>
                          <a:cs typeface="Arial" panose="020B0604020202020204" pitchFamily="34" charset="0"/>
                        </a:rPr>
                        <a:t>Powertrain Plus</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9423"/>
                    </a:solidFill>
                  </a:tcPr>
                </a:tc>
                <a:extLst>
                  <a:ext uri="{0D108BD9-81ED-4DB2-BD59-A6C34878D82A}">
                    <a16:rowId xmlns:a16="http://schemas.microsoft.com/office/drawing/2014/main" val="4242628740"/>
                  </a:ext>
                </a:extLst>
              </a:tr>
              <a:tr h="640080">
                <a:tc>
                  <a:txBody>
                    <a:bodyPr/>
                    <a:lstStyle/>
                    <a:p>
                      <a:pPr algn="l"/>
                      <a:r>
                        <a:rPr lang="en-US">
                          <a:latin typeface="Arial" panose="020B0604020202020204" pitchFamily="34" charset="0"/>
                          <a:cs typeface="Arial" panose="020B0604020202020204" pitchFamily="34" charset="0"/>
                        </a:rPr>
                        <a:t>Trip Interruption</a:t>
                      </a:r>
                    </a:p>
                  </a:txBody>
                  <a:tcPr anchor="ctr">
                    <a:lnR w="38100" cap="flat" cmpd="sng" algn="ctr">
                      <a:solidFill>
                        <a:schemeClr val="bg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Arial" panose="020B0604020202020204" pitchFamily="34" charset="0"/>
                          <a:cs typeface="Arial" panose="020B0604020202020204" pitchFamily="34" charset="0"/>
                        </a:rPr>
                        <a:t>Available on All Levels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Not Available on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Powertrain Plus</a:t>
                      </a:r>
                    </a:p>
                  </a:txBody>
                  <a:tcPr anchor="ctr">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rgbClr val="F79423"/>
                    </a:solidFill>
                  </a:tcPr>
                </a:tc>
                <a:extLst>
                  <a:ext uri="{0D108BD9-81ED-4DB2-BD59-A6C34878D82A}">
                    <a16:rowId xmlns:a16="http://schemas.microsoft.com/office/drawing/2014/main" val="347235064"/>
                  </a:ext>
                </a:extLst>
              </a:tr>
            </a:tbl>
          </a:graphicData>
        </a:graphic>
      </p:graphicFrame>
    </p:spTree>
    <p:extLst>
      <p:ext uri="{BB962C8B-B14F-4D97-AF65-F5344CB8AC3E}">
        <p14:creationId xmlns:p14="http://schemas.microsoft.com/office/powerpoint/2010/main" val="148176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C97A36-014A-3F20-229E-EB50D387B7BD}"/>
              </a:ext>
            </a:extLst>
          </p:cNvPr>
          <p:cNvSpPr txBox="1">
            <a:spLocks/>
          </p:cNvSpPr>
          <p:nvPr/>
        </p:nvSpPr>
        <p:spPr>
          <a:xfrm>
            <a:off x="373993" y="348001"/>
            <a:ext cx="10994521" cy="92420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b="1" i="0" kern="1200">
                <a:solidFill>
                  <a:srgbClr val="004E7C"/>
                </a:solidFill>
                <a:latin typeface="Arial" panose="020B0604020202020204" pitchFamily="34" charset="0"/>
                <a:ea typeface="+mj-ea"/>
                <a:cs typeface="Arial" panose="020B0604020202020204" pitchFamily="34" charset="0"/>
              </a:defRPr>
            </a:lvl1pPr>
          </a:lstStyle>
          <a:p>
            <a:pPr>
              <a:lnSpc>
                <a:spcPct val="100000"/>
              </a:lnSpc>
            </a:pPr>
            <a:r>
              <a:rPr lang="en-US"/>
              <a:t>Coverage Overview </a:t>
            </a:r>
            <a:br>
              <a:rPr lang="en-US"/>
            </a:br>
            <a:r>
              <a:rPr lang="en-US" sz="2000" b="0">
                <a:solidFill>
                  <a:schemeClr val="tx1">
                    <a:lumMod val="50000"/>
                    <a:lumOff val="50000"/>
                  </a:schemeClr>
                </a:solidFill>
              </a:rPr>
              <a:t>Platinum Vehicle Service Contracts</a:t>
            </a:r>
            <a:endParaRPr lang="en-US" b="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8A08F432-A7FF-5036-07DD-A16802EA7AD9}"/>
              </a:ext>
            </a:extLst>
          </p:cNvPr>
          <p:cNvSpPr>
            <a:spLocks noGrp="1"/>
          </p:cNvSpPr>
          <p:nvPr>
            <p:ph idx="1"/>
          </p:nvPr>
        </p:nvSpPr>
        <p:spPr>
          <a:xfrm>
            <a:off x="373994" y="1675008"/>
            <a:ext cx="5311190" cy="4578795"/>
          </a:xfrm>
        </p:spPr>
        <p:txBody>
          <a:bodyPr>
            <a:normAutofit/>
          </a:bodyPr>
          <a:lstStyle/>
          <a:p>
            <a:pPr marL="0" indent="0">
              <a:lnSpc>
                <a:spcPct val="100000"/>
              </a:lnSpc>
              <a:buNone/>
            </a:pPr>
            <a:r>
              <a:rPr lang="en-US" sz="2400">
                <a:effectLst/>
              </a:rPr>
              <a:t>GWC Warranty’s VSC provides four levels of mechanical breakdown coverage plus roadside assistance, substitute transportation, and trip interruption reimbursement benefits for a wide range of vehicle types, including electric vehicles.</a:t>
            </a:r>
            <a:endParaRPr lang="en-US" sz="2400">
              <a:ea typeface="Calibri" panose="020F0502020204030204" pitchFamily="34" charset="0"/>
            </a:endParaRPr>
          </a:p>
        </p:txBody>
      </p:sp>
      <p:pic>
        <p:nvPicPr>
          <p:cNvPr id="6" name="Picture 5" descr="A screen shot of a computer&#10;&#10;Description automatically generated">
            <a:extLst>
              <a:ext uri="{FF2B5EF4-FFF2-40B4-BE49-F238E27FC236}">
                <a16:creationId xmlns:a16="http://schemas.microsoft.com/office/drawing/2014/main" id="{318E936D-C990-281D-3CA3-F0A7FD5136F4}"/>
              </a:ext>
            </a:extLst>
          </p:cNvPr>
          <p:cNvPicPr>
            <a:picLocks noChangeAspect="1"/>
          </p:cNvPicPr>
          <p:nvPr/>
        </p:nvPicPr>
        <p:blipFill>
          <a:blip r:embed="rId3">
            <a:extLst>
              <a:ext uri="{28A0092B-C50C-407E-A947-70E740481C1C}">
                <a14:useLocalDpi xmlns:a14="http://schemas.microsoft.com/office/drawing/2010/main"/>
              </a:ext>
            </a:extLst>
          </a:blip>
          <a:srcRect l="15490" t="2566" r="6989" b="15556"/>
          <a:stretch/>
        </p:blipFill>
        <p:spPr>
          <a:xfrm>
            <a:off x="7002313" y="-13252"/>
            <a:ext cx="5017410" cy="6858000"/>
          </a:xfrm>
          <a:prstGeom prst="rect">
            <a:avLst/>
          </a:prstGeom>
        </p:spPr>
      </p:pic>
    </p:spTree>
    <p:extLst>
      <p:ext uri="{BB962C8B-B14F-4D97-AF65-F5344CB8AC3E}">
        <p14:creationId xmlns:p14="http://schemas.microsoft.com/office/powerpoint/2010/main" val="287025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4AA84-7ABD-0D9C-9A54-F76A6E3AD1B8}"/>
              </a:ext>
            </a:extLst>
          </p:cNvPr>
          <p:cNvSpPr>
            <a:spLocks noGrp="1"/>
          </p:cNvSpPr>
          <p:nvPr>
            <p:ph type="title"/>
          </p:nvPr>
        </p:nvSpPr>
        <p:spPr>
          <a:xfrm>
            <a:off x="443085" y="338621"/>
            <a:ext cx="10515600" cy="854075"/>
          </a:xfrm>
        </p:spPr>
        <p:txBody>
          <a:bodyPr/>
          <a:lstStyle/>
          <a:p>
            <a:r>
              <a:rPr lang="en-US"/>
              <a:t>EV Coverage</a:t>
            </a:r>
          </a:p>
        </p:txBody>
      </p:sp>
      <p:sp>
        <p:nvSpPr>
          <p:cNvPr id="4" name="Content Placeholder 2">
            <a:extLst>
              <a:ext uri="{FF2B5EF4-FFF2-40B4-BE49-F238E27FC236}">
                <a16:creationId xmlns:a16="http://schemas.microsoft.com/office/drawing/2014/main" id="{F43E8158-3174-C37F-7BAD-470783551D70}"/>
              </a:ext>
            </a:extLst>
          </p:cNvPr>
          <p:cNvSpPr>
            <a:spLocks noGrp="1"/>
          </p:cNvSpPr>
          <p:nvPr>
            <p:ph idx="1"/>
          </p:nvPr>
        </p:nvSpPr>
        <p:spPr>
          <a:xfrm>
            <a:off x="443085" y="1199409"/>
            <a:ext cx="8226331" cy="1663062"/>
          </a:xfrm>
        </p:spPr>
        <p:txBody>
          <a:bodyPr>
            <a:noAutofit/>
          </a:bodyPr>
          <a:lstStyle/>
          <a:p>
            <a:pPr marL="0" indent="0">
              <a:lnSpc>
                <a:spcPct val="100000"/>
              </a:lnSpc>
              <a:spcBef>
                <a:spcPts val="0"/>
              </a:spcBef>
              <a:buNone/>
            </a:pPr>
            <a:r>
              <a:rPr lang="en-US" sz="2400">
                <a:effectLst/>
              </a:rPr>
              <a:t>Electric vehicles have lots of complex components that carry hefty price tags if they need repairs. GWC’s VSC includes coverage for these EV components.</a:t>
            </a:r>
            <a:endParaRPr lang="en-US" sz="2000"/>
          </a:p>
        </p:txBody>
      </p:sp>
      <p:sp>
        <p:nvSpPr>
          <p:cNvPr id="5" name="TextBox 4">
            <a:extLst>
              <a:ext uri="{FF2B5EF4-FFF2-40B4-BE49-F238E27FC236}">
                <a16:creationId xmlns:a16="http://schemas.microsoft.com/office/drawing/2014/main" id="{39CBE99B-71DB-5AA9-CCA0-03D3A89D45FF}"/>
              </a:ext>
            </a:extLst>
          </p:cNvPr>
          <p:cNvSpPr txBox="1"/>
          <p:nvPr/>
        </p:nvSpPr>
        <p:spPr>
          <a:xfrm>
            <a:off x="8129346" y="2760163"/>
            <a:ext cx="3731350" cy="2718693"/>
          </a:xfrm>
          <a:prstGeom prst="rect">
            <a:avLst/>
          </a:prstGeom>
          <a:noFill/>
        </p:spPr>
        <p:txBody>
          <a:bodyPr wrap="square" rtlCol="0">
            <a:spAutoFit/>
          </a:bodyPr>
          <a:lstStyle/>
          <a:p>
            <a:r>
              <a:rPr lang="en-US" sz="1400" b="1" dirty="0">
                <a:effectLst/>
                <a:latin typeface="Arial" panose="020B0604020202020204" pitchFamily="34" charset="0"/>
                <a:cs typeface="Arial" panose="020B0604020202020204" pitchFamily="34" charset="0"/>
              </a:rPr>
              <a:t>EV HIGH-TECH/ELECTRICAL SYSTEM</a:t>
            </a:r>
          </a:p>
          <a:p>
            <a:pPr marL="377190" indent="-194310">
              <a:spcBef>
                <a:spcPts val="4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EV battery current sensor &amp; circuit breaker sensor</a:t>
            </a:r>
          </a:p>
          <a:p>
            <a:pPr marL="377190" indent="-194310">
              <a:spcBef>
                <a:spcPts val="4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EV battery on-board charger, charge controller/power management control module, main charging switch &amp; junction block</a:t>
            </a:r>
          </a:p>
          <a:p>
            <a:pPr marL="377190" indent="-194310">
              <a:spcBef>
                <a:spcPts val="4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EV low voltage DC converter &amp; inverter</a:t>
            </a:r>
          </a:p>
          <a:p>
            <a:pPr marL="377190" indent="-194310">
              <a:spcBef>
                <a:spcPts val="4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EV throttle/accelerator pedal </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position sensor</a:t>
            </a:r>
          </a:p>
          <a:p>
            <a:pPr marL="377190" indent="-194310">
              <a:spcBef>
                <a:spcPts val="4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Regenerative brake control module</a:t>
            </a:r>
          </a:p>
        </p:txBody>
      </p:sp>
      <p:sp>
        <p:nvSpPr>
          <p:cNvPr id="6" name="TextBox 5">
            <a:extLst>
              <a:ext uri="{FF2B5EF4-FFF2-40B4-BE49-F238E27FC236}">
                <a16:creationId xmlns:a16="http://schemas.microsoft.com/office/drawing/2014/main" id="{2DFF65F9-B7EE-16A2-3C9C-80F52D448354}"/>
              </a:ext>
            </a:extLst>
          </p:cNvPr>
          <p:cNvSpPr txBox="1"/>
          <p:nvPr/>
        </p:nvSpPr>
        <p:spPr>
          <a:xfrm>
            <a:off x="4617520" y="2760657"/>
            <a:ext cx="3731350" cy="1169551"/>
          </a:xfrm>
          <a:prstGeom prst="rect">
            <a:avLst/>
          </a:prstGeom>
          <a:noFill/>
        </p:spPr>
        <p:txBody>
          <a:bodyPr wrap="square" rtlCol="0">
            <a:spAutoFit/>
          </a:bodyPr>
          <a:lstStyle/>
          <a:p>
            <a:r>
              <a:rPr lang="en-US" sz="1400" b="1">
                <a:effectLst/>
                <a:latin typeface="Arial" panose="020B0604020202020204" pitchFamily="34" charset="0"/>
                <a:cs typeface="Arial" panose="020B0604020202020204" pitchFamily="34" charset="0"/>
              </a:rPr>
              <a:t>EV COOLING SYSTEM</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EV battery cooling fan motor</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Radiator &amp; coolant control valve</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EV battery temperature sensor </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&amp; thermistor</a:t>
            </a:r>
          </a:p>
        </p:txBody>
      </p:sp>
      <p:sp>
        <p:nvSpPr>
          <p:cNvPr id="7" name="TextBox 6">
            <a:extLst>
              <a:ext uri="{FF2B5EF4-FFF2-40B4-BE49-F238E27FC236}">
                <a16:creationId xmlns:a16="http://schemas.microsoft.com/office/drawing/2014/main" id="{8E652EA3-A151-5EB5-1CEC-27BBAAF893BF}"/>
              </a:ext>
            </a:extLst>
          </p:cNvPr>
          <p:cNvSpPr txBox="1"/>
          <p:nvPr/>
        </p:nvSpPr>
        <p:spPr>
          <a:xfrm>
            <a:off x="4617520" y="3992640"/>
            <a:ext cx="3731350" cy="954107"/>
          </a:xfrm>
          <a:prstGeom prst="rect">
            <a:avLst/>
          </a:prstGeom>
          <a:noFill/>
        </p:spPr>
        <p:txBody>
          <a:bodyPr wrap="square" rtlCol="0">
            <a:spAutoFit/>
          </a:bodyPr>
          <a:lstStyle/>
          <a:p>
            <a:r>
              <a:rPr lang="en-US" sz="1400" b="1">
                <a:effectLst/>
                <a:latin typeface="Arial" panose="020B0604020202020204" pitchFamily="34" charset="0"/>
                <a:cs typeface="Arial" panose="020B0604020202020204" pitchFamily="34" charset="0"/>
              </a:rPr>
              <a:t>EV BRAKING SYSTEM</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Electric brake assist booster</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Electric parking brake switch </a:t>
            </a:r>
            <a:br>
              <a:rPr lang="en-US" sz="1400">
                <a:effectLst/>
                <a:latin typeface="Arial" panose="020B0604020202020204" pitchFamily="34" charset="0"/>
                <a:cs typeface="Arial" panose="020B0604020202020204" pitchFamily="34" charset="0"/>
              </a:rPr>
            </a:br>
            <a:r>
              <a:rPr lang="en-US" sz="1400">
                <a:effectLst/>
                <a:latin typeface="Arial" panose="020B0604020202020204" pitchFamily="34" charset="0"/>
                <a:cs typeface="Arial" panose="020B0604020202020204" pitchFamily="34" charset="0"/>
              </a:rPr>
              <a:t>&amp; actuator</a:t>
            </a:r>
          </a:p>
        </p:txBody>
      </p:sp>
      <p:sp>
        <p:nvSpPr>
          <p:cNvPr id="8" name="TextBox 7">
            <a:extLst>
              <a:ext uri="{FF2B5EF4-FFF2-40B4-BE49-F238E27FC236}">
                <a16:creationId xmlns:a16="http://schemas.microsoft.com/office/drawing/2014/main" id="{B304FB49-3D86-61CF-E8D9-007F10738678}"/>
              </a:ext>
            </a:extLst>
          </p:cNvPr>
          <p:cNvSpPr txBox="1"/>
          <p:nvPr/>
        </p:nvSpPr>
        <p:spPr>
          <a:xfrm>
            <a:off x="443085" y="2760657"/>
            <a:ext cx="3956637" cy="2300630"/>
          </a:xfrm>
          <a:prstGeom prst="rect">
            <a:avLst/>
          </a:prstGeom>
          <a:noFill/>
        </p:spPr>
        <p:txBody>
          <a:bodyPr wrap="square" rtlCol="0">
            <a:spAutoFit/>
          </a:bodyPr>
          <a:lstStyle/>
          <a:p>
            <a:r>
              <a:rPr lang="en-US" sz="1400" b="1" dirty="0">
                <a:effectLst/>
                <a:latin typeface="Arial" panose="020B0604020202020204" pitchFamily="34" charset="0"/>
                <a:cs typeface="Arial" panose="020B0604020202020204" pitchFamily="34" charset="0"/>
              </a:rPr>
              <a:t>TRACTION MOTOR</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Primary electric drive/traction motor/generator &amp; all internal parts</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EV drive/traction motor dampener</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Electric drive/traction motor mounts</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Electric drive/traction motor coolant pump</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EV battery</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Electric drive/traction motor case</a:t>
            </a:r>
          </a:p>
          <a:p>
            <a:pPr marL="377190" indent="-194310">
              <a:spcBef>
                <a:spcPts val="300"/>
              </a:spcBef>
              <a:buClr>
                <a:srgbClr val="E97200"/>
              </a:buClr>
              <a:buFont typeface="Arial" panose="020B0604020202020204" pitchFamily="34" charset="0"/>
              <a:buChar char="•"/>
            </a:pPr>
            <a:r>
              <a:rPr lang="en-US" sz="1400" dirty="0">
                <a:effectLst/>
                <a:latin typeface="Arial" panose="020B0604020202020204" pitchFamily="34" charset="0"/>
                <a:cs typeface="Arial" panose="020B0604020202020204" pitchFamily="34" charset="0"/>
              </a:rPr>
              <a:t>Generator case</a:t>
            </a:r>
          </a:p>
        </p:txBody>
      </p:sp>
      <p:sp>
        <p:nvSpPr>
          <p:cNvPr id="9" name="TextBox 8">
            <a:extLst>
              <a:ext uri="{FF2B5EF4-FFF2-40B4-BE49-F238E27FC236}">
                <a16:creationId xmlns:a16="http://schemas.microsoft.com/office/drawing/2014/main" id="{74373F7C-290E-2DD2-ACFE-FE606E1EBB5F}"/>
              </a:ext>
            </a:extLst>
          </p:cNvPr>
          <p:cNvSpPr txBox="1"/>
          <p:nvPr/>
        </p:nvSpPr>
        <p:spPr>
          <a:xfrm>
            <a:off x="4617520" y="5009179"/>
            <a:ext cx="3731350" cy="1384995"/>
          </a:xfrm>
          <a:prstGeom prst="rect">
            <a:avLst/>
          </a:prstGeom>
          <a:noFill/>
        </p:spPr>
        <p:txBody>
          <a:bodyPr wrap="square" rtlCol="0">
            <a:spAutoFit/>
          </a:bodyPr>
          <a:lstStyle/>
          <a:p>
            <a:r>
              <a:rPr lang="en-US" sz="1400" b="1">
                <a:effectLst/>
                <a:latin typeface="Arial" panose="020B0604020202020204" pitchFamily="34" charset="0"/>
                <a:cs typeface="Arial" panose="020B0604020202020204" pitchFamily="34" charset="0"/>
              </a:rPr>
              <a:t>EV GEAR REDUCTION/REDUCER BOX/TRANSFER CASE</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All internal, lubricated parts &amp; components</a:t>
            </a:r>
          </a:p>
          <a:p>
            <a:pPr marL="377190" indent="-194310">
              <a:buClr>
                <a:srgbClr val="E97200"/>
              </a:buClr>
              <a:buFont typeface="Arial" panose="020B0604020202020204" pitchFamily="34" charset="0"/>
              <a:buChar char="•"/>
            </a:pPr>
            <a:r>
              <a:rPr lang="en-US" sz="1400">
                <a:effectLst/>
                <a:latin typeface="Arial" panose="020B0604020202020204" pitchFamily="34" charset="0"/>
                <a:cs typeface="Arial" panose="020B0604020202020204" pitchFamily="34" charset="0"/>
              </a:rPr>
              <a:t>Gear reduction/reducer box housing, cover, oil pan, &amp; transfer case</a:t>
            </a:r>
          </a:p>
        </p:txBody>
      </p:sp>
      <p:pic>
        <p:nvPicPr>
          <p:cNvPr id="11" name="Picture 10">
            <a:extLst>
              <a:ext uri="{FF2B5EF4-FFF2-40B4-BE49-F238E27FC236}">
                <a16:creationId xmlns:a16="http://schemas.microsoft.com/office/drawing/2014/main" id="{B8E0DF92-321B-2A2E-2892-8FB1A6092BBF}"/>
              </a:ext>
            </a:extLst>
          </p:cNvPr>
          <p:cNvPicPr>
            <a:picLocks noChangeAspect="1"/>
          </p:cNvPicPr>
          <p:nvPr/>
        </p:nvPicPr>
        <p:blipFill>
          <a:blip r:embed="rId2">
            <a:alphaModFix amt="30000"/>
            <a:extLst>
              <a:ext uri="{28A0092B-C50C-407E-A947-70E740481C1C}">
                <a14:useLocalDpi xmlns:a14="http://schemas.microsoft.com/office/drawing/2010/main"/>
              </a:ext>
            </a:extLst>
          </a:blip>
          <a:srcRect/>
          <a:stretch/>
        </p:blipFill>
        <p:spPr>
          <a:xfrm>
            <a:off x="9739485" y="463826"/>
            <a:ext cx="1948070" cy="1948070"/>
          </a:xfrm>
          <a:prstGeom prst="rect">
            <a:avLst/>
          </a:prstGeom>
        </p:spPr>
      </p:pic>
    </p:spTree>
    <p:extLst>
      <p:ext uri="{BB962C8B-B14F-4D97-AF65-F5344CB8AC3E}">
        <p14:creationId xmlns:p14="http://schemas.microsoft.com/office/powerpoint/2010/main" val="178837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4C03DA-E193-43D9-DA82-D3EA15E200B2}"/>
              </a:ext>
            </a:extLst>
          </p:cNvPr>
          <p:cNvSpPr txBox="1">
            <a:spLocks/>
          </p:cNvSpPr>
          <p:nvPr/>
        </p:nvSpPr>
        <p:spPr>
          <a:xfrm>
            <a:off x="474033" y="446866"/>
            <a:ext cx="10994521" cy="636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24597F"/>
                </a:solidFill>
                <a:latin typeface="Arial" panose="020B0604020202020204" pitchFamily="34" charset="0"/>
                <a:ea typeface="+mj-ea"/>
                <a:cs typeface="Arial" panose="020B0604020202020204" pitchFamily="34" charset="0"/>
              </a:defRPr>
            </a:lvl1pPr>
          </a:lstStyle>
          <a:p>
            <a:r>
              <a:rPr lang="en-US" sz="3200"/>
              <a:t>Convenience Benefits</a:t>
            </a:r>
          </a:p>
        </p:txBody>
      </p:sp>
      <p:sp>
        <p:nvSpPr>
          <p:cNvPr id="2" name="TextBox 1">
            <a:extLst>
              <a:ext uri="{FF2B5EF4-FFF2-40B4-BE49-F238E27FC236}">
                <a16:creationId xmlns:a16="http://schemas.microsoft.com/office/drawing/2014/main" id="{A69CC43E-B59B-21E1-3CB8-E8DE0C82A068}"/>
              </a:ext>
            </a:extLst>
          </p:cNvPr>
          <p:cNvSpPr txBox="1"/>
          <p:nvPr/>
        </p:nvSpPr>
        <p:spPr>
          <a:xfrm>
            <a:off x="6434128" y="3034985"/>
            <a:ext cx="2250037" cy="2277547"/>
          </a:xfrm>
          <a:prstGeom prst="rect">
            <a:avLst/>
          </a:prstGeom>
          <a:noFill/>
        </p:spPr>
        <p:txBody>
          <a:bodyPr wrap="square">
            <a:spAutoFit/>
          </a:bodyPr>
          <a:lstStyle/>
          <a:p>
            <a:pPr marR="0" lvl="0">
              <a:lnSpc>
                <a:spcPct val="110000"/>
              </a:lnSpc>
              <a:spcBef>
                <a:spcPts val="0"/>
              </a:spcBef>
              <a:spcAft>
                <a:spcPts val="0"/>
              </a:spcAft>
              <a:buClr>
                <a:srgbClr val="F79521"/>
              </a:buClr>
              <a:buSzPct val="80000"/>
              <a:tabLst>
                <a:tab pos="457200" algn="l"/>
              </a:tabLst>
            </a:pPr>
            <a:r>
              <a:rPr lang="en-US" sz="2000" b="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Substitute </a:t>
            </a:r>
            <a:br>
              <a:rPr lang="en-US" sz="2000" b="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br>
            <a:r>
              <a:rPr lang="en-US" sz="2000" b="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Transportation</a:t>
            </a:r>
            <a:endParaRPr lang="en-US" sz="2000" b="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p>
            <a:r>
              <a:rPr lang="en-US" sz="1400">
                <a:solidFill>
                  <a:schemeClr val="tx1">
                    <a:lumMod val="65000"/>
                    <a:lumOff val="35000"/>
                  </a:schemeClr>
                </a:solidFill>
                <a:effectLst/>
                <a:latin typeface="Arial" panose="020B0604020202020204" pitchFamily="34" charset="0"/>
                <a:cs typeface="Arial" panose="020B0604020202020204" pitchFamily="34" charset="0"/>
              </a:rPr>
              <a:t>We’ll reimburse your customer up to $50 per day, for up to 5 days, for substitute transportation like rental or rideshare if their vehicle is in the shop for covered repairs. </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descr="A white car in a circle&#10;&#10;Description automatically generated">
            <a:extLst>
              <a:ext uri="{FF2B5EF4-FFF2-40B4-BE49-F238E27FC236}">
                <a16:creationId xmlns:a16="http://schemas.microsoft.com/office/drawing/2014/main" id="{A0B4201F-AAEE-A82C-D7A2-EE49208F75E2}"/>
              </a:ext>
            </a:extLst>
          </p:cNvPr>
          <p:cNvPicPr>
            <a:picLocks noChangeAspect="1"/>
          </p:cNvPicPr>
          <p:nvPr/>
        </p:nvPicPr>
        <p:blipFill>
          <a:blip r:embed="rId3"/>
          <a:stretch>
            <a:fillRect/>
          </a:stretch>
        </p:blipFill>
        <p:spPr>
          <a:xfrm>
            <a:off x="6478732" y="1881750"/>
            <a:ext cx="1094501" cy="1094501"/>
          </a:xfrm>
          <a:prstGeom prst="rect">
            <a:avLst/>
          </a:prstGeom>
        </p:spPr>
      </p:pic>
      <p:pic>
        <p:nvPicPr>
          <p:cNvPr id="5" name="Picture 4" descr="A logo of a building&#10;&#10;Description automatically generated">
            <a:extLst>
              <a:ext uri="{FF2B5EF4-FFF2-40B4-BE49-F238E27FC236}">
                <a16:creationId xmlns:a16="http://schemas.microsoft.com/office/drawing/2014/main" id="{77D060B1-D927-FA14-E4C0-17B81E3340A2}"/>
              </a:ext>
            </a:extLst>
          </p:cNvPr>
          <p:cNvPicPr>
            <a:picLocks noChangeAspect="1"/>
          </p:cNvPicPr>
          <p:nvPr/>
        </p:nvPicPr>
        <p:blipFill>
          <a:blip r:embed="rId4"/>
          <a:stretch>
            <a:fillRect/>
          </a:stretch>
        </p:blipFill>
        <p:spPr>
          <a:xfrm>
            <a:off x="9440972" y="1881750"/>
            <a:ext cx="1094501" cy="1094501"/>
          </a:xfrm>
          <a:prstGeom prst="rect">
            <a:avLst/>
          </a:prstGeom>
        </p:spPr>
      </p:pic>
      <p:pic>
        <p:nvPicPr>
          <p:cNvPr id="6" name="Picture 5" descr="A white clock and arrow in an orange circle&#10;&#10;Description automatically generated">
            <a:extLst>
              <a:ext uri="{FF2B5EF4-FFF2-40B4-BE49-F238E27FC236}">
                <a16:creationId xmlns:a16="http://schemas.microsoft.com/office/drawing/2014/main" id="{7FBAC66F-2581-FA99-12F5-F5FB1C44A786}"/>
              </a:ext>
            </a:extLst>
          </p:cNvPr>
          <p:cNvPicPr>
            <a:picLocks noChangeAspect="1"/>
          </p:cNvPicPr>
          <p:nvPr/>
        </p:nvPicPr>
        <p:blipFill>
          <a:blip r:embed="rId5"/>
          <a:stretch>
            <a:fillRect/>
          </a:stretch>
        </p:blipFill>
        <p:spPr>
          <a:xfrm>
            <a:off x="3302139" y="1881750"/>
            <a:ext cx="1094501" cy="1094501"/>
          </a:xfrm>
          <a:prstGeom prst="rect">
            <a:avLst/>
          </a:prstGeom>
        </p:spPr>
      </p:pic>
      <p:sp>
        <p:nvSpPr>
          <p:cNvPr id="8" name="TextBox 7">
            <a:extLst>
              <a:ext uri="{FF2B5EF4-FFF2-40B4-BE49-F238E27FC236}">
                <a16:creationId xmlns:a16="http://schemas.microsoft.com/office/drawing/2014/main" id="{F25FA157-5132-4F67-FB86-FF8C1D4EC6B2}"/>
              </a:ext>
            </a:extLst>
          </p:cNvPr>
          <p:cNvSpPr txBox="1"/>
          <p:nvPr/>
        </p:nvSpPr>
        <p:spPr>
          <a:xfrm>
            <a:off x="9396368" y="3061781"/>
            <a:ext cx="2249943" cy="2277547"/>
          </a:xfrm>
          <a:prstGeom prst="rect">
            <a:avLst/>
          </a:prstGeom>
          <a:noFill/>
        </p:spPr>
        <p:txBody>
          <a:bodyPr wrap="square">
            <a:spAutoFit/>
          </a:bodyPr>
          <a:lstStyle/>
          <a:p>
            <a:pPr marR="0" lvl="0">
              <a:lnSpc>
                <a:spcPct val="110000"/>
              </a:lnSpc>
              <a:spcBef>
                <a:spcPts val="0"/>
              </a:spcBef>
              <a:spcAft>
                <a:spcPts val="0"/>
              </a:spcAft>
              <a:buClr>
                <a:srgbClr val="F79521"/>
              </a:buClr>
              <a:buSzPct val="80000"/>
              <a:tabLst>
                <a:tab pos="457200" algn="l"/>
              </a:tabLst>
            </a:pPr>
            <a:r>
              <a:rPr lang="en-US" sz="2000" b="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Trip </a:t>
            </a:r>
            <a:br>
              <a:rPr lang="en-US" sz="2000" b="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sz="2000" b="1">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Interruption</a:t>
            </a:r>
          </a:p>
          <a:p>
            <a:r>
              <a:rPr lang="en-US" sz="1400">
                <a:solidFill>
                  <a:schemeClr val="tx1">
                    <a:lumMod val="65000"/>
                    <a:lumOff val="35000"/>
                  </a:schemeClr>
                </a:solidFill>
                <a:effectLst/>
                <a:latin typeface="Arial" panose="020B0604020202020204" pitchFamily="34" charset="0"/>
                <a:cs typeface="Arial" panose="020B0604020202020204" pitchFamily="34" charset="0"/>
              </a:rPr>
              <a:t>We’ll reimburse your customer up to $250 per day, for up to 3 days, for meals and lodging if your vehicle is in the shop for covered repairs more than 50 miles from home.</a:t>
            </a:r>
            <a:endParaRPr lang="en-US" sz="140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2490972-5653-4A34-42DE-9E808B320130}"/>
              </a:ext>
            </a:extLst>
          </p:cNvPr>
          <p:cNvSpPr txBox="1"/>
          <p:nvPr/>
        </p:nvSpPr>
        <p:spPr>
          <a:xfrm>
            <a:off x="3257534" y="3058552"/>
            <a:ext cx="2454151" cy="2492990"/>
          </a:xfrm>
          <a:prstGeom prst="rect">
            <a:avLst/>
          </a:prstGeom>
          <a:noFill/>
        </p:spPr>
        <p:txBody>
          <a:bodyPr wrap="square">
            <a:spAutoFit/>
          </a:bodyPr>
          <a:lstStyle/>
          <a:p>
            <a:pPr marR="0" lvl="0">
              <a:lnSpc>
                <a:spcPct val="110000"/>
              </a:lnSpc>
              <a:spcBef>
                <a:spcPts val="0"/>
              </a:spcBef>
              <a:spcAft>
                <a:spcPts val="0"/>
              </a:spcAft>
              <a:buClr>
                <a:srgbClr val="F79521"/>
              </a:buClr>
              <a:buSzPct val="80000"/>
              <a:tabLst>
                <a:tab pos="457200" algn="l"/>
              </a:tabLst>
            </a:pPr>
            <a:r>
              <a:rPr lang="en-US" sz="2000" b="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24/7 Roadside </a:t>
            </a:r>
            <a:br>
              <a:rPr lang="en-US" sz="2000" b="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br>
            <a:r>
              <a:rPr lang="en-US" sz="2000" b="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Assistance</a:t>
            </a:r>
          </a:p>
          <a:p>
            <a:r>
              <a:rPr lang="en-US" sz="1400">
                <a:solidFill>
                  <a:schemeClr val="tx1">
                    <a:lumMod val="65000"/>
                    <a:lumOff val="35000"/>
                  </a:schemeClr>
                </a:solidFill>
                <a:effectLst/>
                <a:latin typeface="Arial" panose="020B0604020202020204" pitchFamily="34" charset="0"/>
                <a:cs typeface="Arial" panose="020B0604020202020204" pitchFamily="34" charset="0"/>
              </a:rPr>
              <a:t>Emergency Roadside Assistance is here to help your customer with things like emergency towing (even for a non- covered repair), battery jump starts, fuel delivery, spare tire change, and more. </a:t>
            </a: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43C574-EBC7-3BBC-725F-2DAA07BEC6BC}"/>
              </a:ext>
            </a:extLst>
          </p:cNvPr>
          <p:cNvSpPr txBox="1"/>
          <p:nvPr/>
        </p:nvSpPr>
        <p:spPr>
          <a:xfrm>
            <a:off x="543480" y="3120107"/>
            <a:ext cx="2014190" cy="1508105"/>
          </a:xfrm>
          <a:prstGeom prst="rect">
            <a:avLst/>
          </a:prstGeom>
          <a:noFill/>
        </p:spPr>
        <p:txBody>
          <a:bodyPr wrap="square">
            <a:spAutoFit/>
          </a:bodyPr>
          <a:lstStyle/>
          <a:p>
            <a:pPr marR="0" lvl="0">
              <a:lnSpc>
                <a:spcPct val="110000"/>
              </a:lnSpc>
              <a:spcBef>
                <a:spcPts val="0"/>
              </a:spcBef>
              <a:spcAft>
                <a:spcPts val="0"/>
              </a:spcAft>
              <a:buClr>
                <a:srgbClr val="F79521"/>
              </a:buClr>
              <a:buSzPct val="80000"/>
              <a:tabLst>
                <a:tab pos="457200" algn="l"/>
              </a:tabLst>
            </a:pPr>
            <a:r>
              <a:rPr lang="en-US" sz="2000" b="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Towing</a:t>
            </a:r>
          </a:p>
          <a:p>
            <a:r>
              <a:rPr lang="en-US" sz="1400">
                <a:solidFill>
                  <a:schemeClr val="tx1">
                    <a:lumMod val="65000"/>
                    <a:lumOff val="35000"/>
                  </a:schemeClr>
                </a:solidFill>
                <a:effectLst/>
                <a:latin typeface="Arial" panose="020B0604020202020204" pitchFamily="34" charset="0"/>
                <a:cs typeface="Arial" panose="020B0604020202020204" pitchFamily="34" charset="0"/>
              </a:rPr>
              <a:t>We’ll reimburse your customer for towing charges up to $100 per mechanical breakdown for a covered repair. </a:t>
            </a:r>
            <a:endParaRPr lang="en-US" sz="140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FABDF748-F08E-E777-EA82-A525B86F288A}"/>
              </a:ext>
            </a:extLst>
          </p:cNvPr>
          <p:cNvCxnSpPr>
            <a:cxnSpLocks/>
          </p:cNvCxnSpPr>
          <p:nvPr/>
        </p:nvCxnSpPr>
        <p:spPr>
          <a:xfrm>
            <a:off x="2849216" y="1881750"/>
            <a:ext cx="0" cy="388294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7DFD041-34DA-9F72-F082-1528A2FF3EE6}"/>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45689" y="1881750"/>
            <a:ext cx="1094501" cy="1094501"/>
          </a:xfrm>
          <a:prstGeom prst="rect">
            <a:avLst/>
          </a:prstGeom>
        </p:spPr>
      </p:pic>
      <p:cxnSp>
        <p:nvCxnSpPr>
          <p:cNvPr id="19" name="Straight Connector 18">
            <a:extLst>
              <a:ext uri="{FF2B5EF4-FFF2-40B4-BE49-F238E27FC236}">
                <a16:creationId xmlns:a16="http://schemas.microsoft.com/office/drawing/2014/main" id="{FB6AC4F2-73B9-718C-9F70-DEC94AB02432}"/>
              </a:ext>
            </a:extLst>
          </p:cNvPr>
          <p:cNvCxnSpPr>
            <a:cxnSpLocks/>
          </p:cNvCxnSpPr>
          <p:nvPr/>
        </p:nvCxnSpPr>
        <p:spPr>
          <a:xfrm>
            <a:off x="6003234" y="1881750"/>
            <a:ext cx="0" cy="388294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4BF9EB-4127-4401-D4F8-93889021375F}"/>
              </a:ext>
            </a:extLst>
          </p:cNvPr>
          <p:cNvCxnSpPr>
            <a:cxnSpLocks/>
          </p:cNvCxnSpPr>
          <p:nvPr/>
        </p:nvCxnSpPr>
        <p:spPr>
          <a:xfrm>
            <a:off x="8905461" y="1881750"/>
            <a:ext cx="0" cy="3882946"/>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4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D27FEB-228C-8008-C177-6B3134CC5D9F}"/>
              </a:ext>
            </a:extLst>
          </p:cNvPr>
          <p:cNvSpPr txBox="1"/>
          <p:nvPr/>
        </p:nvSpPr>
        <p:spPr>
          <a:xfrm>
            <a:off x="547561" y="1506428"/>
            <a:ext cx="7297726" cy="3539430"/>
          </a:xfrm>
          <a:prstGeom prst="rect">
            <a:avLst/>
          </a:prstGeom>
          <a:noFill/>
        </p:spPr>
        <p:txBody>
          <a:bodyPr wrap="square">
            <a:spAutoFit/>
          </a:bodyPr>
          <a:lstStyle/>
          <a:p>
            <a:pPr marL="342900" indent="-342900" algn="l">
              <a:buClr>
                <a:srgbClr val="E97200"/>
              </a:buClr>
              <a:buFont typeface="Arial" panose="020B0604020202020204" pitchFamily="34" charset="0"/>
              <a:buChar char="•"/>
            </a:pPr>
            <a:r>
              <a:rPr lang="en-US" sz="2400" b="1" i="0" u="none" strike="noStrike" baseline="0" dirty="0">
                <a:latin typeface="Arial" panose="020B0604020202020204" pitchFamily="34" charset="0"/>
                <a:cs typeface="Arial" panose="020B0604020202020204" pitchFamily="34" charset="0"/>
              </a:rPr>
              <a:t>Deductible options of $0, $100 and $250</a:t>
            </a:r>
          </a:p>
          <a:p>
            <a:pPr marL="342900" indent="-342900" algn="l">
              <a:buClr>
                <a:srgbClr val="E97200"/>
              </a:buClr>
              <a:buFont typeface="Arial" panose="020B0604020202020204" pitchFamily="34" charset="0"/>
              <a:buChar char="•"/>
            </a:pPr>
            <a:endParaRPr lang="en-US" sz="2200" b="0" i="0" u="none" strike="noStrike" baseline="0" dirty="0">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r>
              <a:rPr lang="en-US" sz="2400" b="1" i="0" u="none" strike="noStrike" baseline="0" dirty="0">
                <a:latin typeface="Arial" panose="020B0604020202020204" pitchFamily="34" charset="0"/>
                <a:cs typeface="Arial" panose="020B0604020202020204" pitchFamily="34" charset="0"/>
              </a:rPr>
              <a:t>Diminishing Deductible</a:t>
            </a:r>
          </a:p>
          <a:p>
            <a:pPr marL="365760" lvl="1">
              <a:buClr>
                <a:srgbClr val="E97200"/>
              </a:buClr>
            </a:pPr>
            <a:r>
              <a:rPr lang="en-US" b="0" i="0" u="none" strike="noStrike" baseline="0" dirty="0">
                <a:latin typeface="Arial" panose="020B0604020202020204" pitchFamily="34" charset="0"/>
                <a:cs typeface="Arial" panose="020B0604020202020204" pitchFamily="34" charset="0"/>
              </a:rPr>
              <a:t>The deductible will be reduced to the amount set forth in the VSC if repairs are done by the seller or the seller group. </a:t>
            </a:r>
            <a:r>
              <a:rPr lang="en-US" dirty="0">
                <a:latin typeface="Arial" panose="020B0604020202020204" pitchFamily="34" charset="0"/>
                <a:cs typeface="Arial" panose="020B0604020202020204" pitchFamily="34" charset="0"/>
              </a:rPr>
              <a:t>Standard deductible reduces to $0 if customer returns to selling dealer</a:t>
            </a:r>
          </a:p>
          <a:p>
            <a:pPr marL="342900" indent="-342900" algn="l">
              <a:buClr>
                <a:srgbClr val="E97200"/>
              </a:buClr>
              <a:buFont typeface="Arial" panose="020B0604020202020204" pitchFamily="34" charset="0"/>
              <a:buChar char="•"/>
            </a:pPr>
            <a:endParaRPr lang="en-US" sz="2200" b="0" i="0" u="none" strike="noStrike" baseline="0" dirty="0">
              <a:latin typeface="Arial" panose="020B0604020202020204" pitchFamily="34" charset="0"/>
              <a:cs typeface="Arial" panose="020B0604020202020204" pitchFamily="34" charset="0"/>
            </a:endParaRPr>
          </a:p>
          <a:p>
            <a:pPr marL="342900" indent="-342900" algn="l">
              <a:buClr>
                <a:srgbClr val="E97200"/>
              </a:buClr>
              <a:buFont typeface="Arial" panose="020B0604020202020204" pitchFamily="34" charset="0"/>
              <a:buChar char="•"/>
            </a:pPr>
            <a:r>
              <a:rPr lang="en-US" sz="2400" b="1" i="0" u="none" strike="noStrike" baseline="0" dirty="0">
                <a:latin typeface="Arial" panose="020B0604020202020204" pitchFamily="34" charset="0"/>
                <a:cs typeface="Arial" panose="020B0604020202020204" pitchFamily="34" charset="0"/>
              </a:rPr>
              <a:t>One-Time Deductible Guarantee</a:t>
            </a:r>
          </a:p>
          <a:p>
            <a:pPr marL="365760" lvl="1">
              <a:buClr>
                <a:srgbClr val="E97200"/>
              </a:buClr>
            </a:pPr>
            <a:r>
              <a:rPr lang="en-US" b="0" i="0" u="none" strike="noStrike" baseline="0" dirty="0">
                <a:latin typeface="Arial" panose="020B0604020202020204" pitchFamily="34" charset="0"/>
                <a:cs typeface="Arial" panose="020B0604020202020204" pitchFamily="34" charset="0"/>
              </a:rPr>
              <a:t>Once a part is repaired or replaced under the terms and conditions of the VSC, any deductible amount for future repair or replacement of that part will be waived for the term of the VSC</a:t>
            </a:r>
            <a:endParaRPr lang="en-US"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82CC2C7-509D-4F09-B781-288A1B9F602B}"/>
              </a:ext>
            </a:extLst>
          </p:cNvPr>
          <p:cNvSpPr txBox="1">
            <a:spLocks/>
          </p:cNvSpPr>
          <p:nvPr/>
        </p:nvSpPr>
        <p:spPr>
          <a:xfrm>
            <a:off x="547561" y="405481"/>
            <a:ext cx="10994521" cy="636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rgbClr val="24597F"/>
                </a:solidFill>
                <a:latin typeface="Arial" panose="020B0604020202020204" pitchFamily="34" charset="0"/>
                <a:ea typeface="+mj-ea"/>
                <a:cs typeface="Arial" panose="020B0604020202020204" pitchFamily="34" charset="0"/>
              </a:defRPr>
            </a:lvl1pPr>
          </a:lstStyle>
          <a:p>
            <a:r>
              <a:rPr lang="en-US" sz="3000"/>
              <a:t>Deductibles</a:t>
            </a:r>
          </a:p>
        </p:txBody>
      </p:sp>
      <p:pic>
        <p:nvPicPr>
          <p:cNvPr id="2" name="Picture 1">
            <a:extLst>
              <a:ext uri="{FF2B5EF4-FFF2-40B4-BE49-F238E27FC236}">
                <a16:creationId xmlns:a16="http://schemas.microsoft.com/office/drawing/2014/main" id="{C6FA1761-2B54-08FA-126A-CBB5B3384B76}"/>
              </a:ext>
            </a:extLst>
          </p:cNvPr>
          <p:cNvPicPr>
            <a:picLocks noChangeAspect="1"/>
          </p:cNvPicPr>
          <p:nvPr/>
        </p:nvPicPr>
        <p:blipFill>
          <a:blip r:embed="rId3">
            <a:alphaModFix amt="8000"/>
            <a:extLst>
              <a:ext uri="{28A0092B-C50C-407E-A947-70E740481C1C}">
                <a14:useLocalDpi xmlns:a14="http://schemas.microsoft.com/office/drawing/2010/main" val="0"/>
              </a:ext>
            </a:extLst>
          </a:blip>
          <a:srcRect/>
          <a:stretch/>
        </p:blipFill>
        <p:spPr>
          <a:xfrm>
            <a:off x="8051800" y="953256"/>
            <a:ext cx="4572000" cy="4494288"/>
          </a:xfrm>
          <a:prstGeom prst="rect">
            <a:avLst/>
          </a:prstGeom>
        </p:spPr>
      </p:pic>
    </p:spTree>
    <p:extLst>
      <p:ext uri="{BB962C8B-B14F-4D97-AF65-F5344CB8AC3E}">
        <p14:creationId xmlns:p14="http://schemas.microsoft.com/office/powerpoint/2010/main" val="39710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TotalTime>
  <Words>1851</Words>
  <Application>Microsoft Office PowerPoint</Application>
  <PresentationFormat>Widescreen</PresentationFormat>
  <Paragraphs>236</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Courier New</vt:lpstr>
      <vt:lpstr>Gotham A</vt:lpstr>
      <vt:lpstr>Office Theme</vt:lpstr>
      <vt:lpstr>PowerPoint Presentation</vt:lpstr>
      <vt:lpstr>What Type Dealer is a Good Fit for GWC?</vt:lpstr>
      <vt:lpstr>F&amp;I Products that Drive Results</vt:lpstr>
      <vt:lpstr>Platinum &amp; Gold Protection Plans</vt:lpstr>
      <vt:lpstr>PowerPoint Presentation</vt:lpstr>
      <vt:lpstr>PowerPoint Presentation</vt:lpstr>
      <vt:lpstr>EV Coverage</vt:lpstr>
      <vt:lpstr>PowerPoint Presentation</vt:lpstr>
      <vt:lpstr>PowerPoint Presentation</vt:lpstr>
      <vt:lpstr>Additional Program and Surcharge Changes</vt:lpstr>
      <vt:lpstr>Additional Program and Surcharge Changes</vt:lpstr>
      <vt:lpstr>5/100 Limited Powertrain</vt:lpstr>
      <vt:lpstr>Service Lane VSC</vt:lpstr>
      <vt:lpstr>Medium Duty Truck VSC</vt:lpstr>
      <vt:lpstr>Certified Pre-Owned </vt:lpstr>
      <vt:lpstr>GAP </vt:lpstr>
      <vt:lpstr>PowerPoint Presentation</vt:lpstr>
      <vt:lpstr>Profit-Building Programs</vt:lpstr>
      <vt:lpstr>Cash Back Bonus Programs</vt:lpstr>
      <vt:lpstr>Wealth Builder Profit Sharing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Alicia Murray</dc:creator>
  <cp:lastModifiedBy>Alicia Murray</cp:lastModifiedBy>
  <cp:revision>2</cp:revision>
  <dcterms:created xsi:type="dcterms:W3CDTF">2025-01-15T13:08:08Z</dcterms:created>
  <dcterms:modified xsi:type="dcterms:W3CDTF">2026-02-02T21:58:53Z</dcterms:modified>
</cp:coreProperties>
</file>